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Noto Sans JP"/>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BA9781-A622-4D70-8F64-A1AA184A2E21}">
  <a:tblStyle styleId="{41BA9781-A622-4D70-8F64-A1AA184A2E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otoSansJP-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otoSansJP-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hello, my name is nayoung choi, of team D.</a:t>
            </a:r>
            <a:endParaRPr/>
          </a:p>
          <a:p>
            <a:pPr indent="0" lvl="0" marL="0" marR="215900" rtl="0" algn="l">
              <a:lnSpc>
                <a:spcPct val="126000"/>
              </a:lnSpc>
              <a:spcBef>
                <a:spcPts val="0"/>
              </a:spcBef>
              <a:spcAft>
                <a:spcPts val="0"/>
              </a:spcAft>
              <a:buClr>
                <a:schemeClr val="dk1"/>
              </a:buClr>
              <a:buSzPts val="1100"/>
              <a:buFont typeface="Arial"/>
              <a:buNone/>
            </a:pPr>
            <a:r>
              <a:rPr lang="ko-KR" sz="1800">
                <a:solidFill>
                  <a:schemeClr val="dk1"/>
                </a:solidFill>
              </a:rPr>
              <a:t>now, I will present the final presentation on the </a:t>
            </a:r>
            <a:r>
              <a:rPr lang="ko-KR" sz="2250">
                <a:solidFill>
                  <a:schemeClr val="dk1"/>
                </a:solidFill>
                <a:highlight>
                  <a:srgbClr val="FDFDFD"/>
                </a:highlight>
                <a:latin typeface="Microsoft Yahei"/>
                <a:ea typeface="Microsoft Yahei"/>
                <a:cs typeface="Microsoft Yahei"/>
                <a:sym typeface="Microsoft Yahei"/>
              </a:rPr>
              <a:t>program about social development learning for autistic children.</a:t>
            </a:r>
            <a:endParaRPr sz="1800">
              <a:solidFill>
                <a:schemeClr val="dk1"/>
              </a:solidFill>
            </a:endParaRPr>
          </a:p>
          <a:p>
            <a:pPr indent="0" lvl="0" marL="0" rtl="0" algn="l">
              <a:spcBef>
                <a:spcPts val="0"/>
              </a:spcBef>
              <a:spcAft>
                <a:spcPts val="0"/>
              </a:spcAft>
              <a:buNone/>
            </a:pPr>
            <a:r>
              <a:t/>
            </a:r>
            <a:endParaRPr sz="1800">
              <a:solidFill>
                <a:schemeClr val="dk1"/>
              </a:solidFill>
              <a:highlight>
                <a:srgbClr val="FDFDFD"/>
              </a:highlight>
              <a:latin typeface="Microsoft Yahei"/>
              <a:ea typeface="Microsoft Yahei"/>
              <a:cs typeface="Microsoft Yahei"/>
              <a:sym typeface="Microsoft Yahei"/>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6fe85db0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And Next, This is our Demo Video. Let’s start.</a:t>
            </a:r>
            <a:endParaRPr/>
          </a:p>
        </p:txBody>
      </p:sp>
      <p:sp>
        <p:nvSpPr>
          <p:cNvPr id="239" name="Google Shape;239;g226fe85db00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6fe85db0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And next, i will talk about our AI model description.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ko-KR" sz="1350">
                <a:solidFill>
                  <a:schemeClr val="dk1"/>
                </a:solidFill>
                <a:highlight>
                  <a:srgbClr val="FDFDFD"/>
                </a:highlight>
                <a:latin typeface="Microsoft Yahei"/>
                <a:ea typeface="Microsoft Yahei"/>
                <a:cs typeface="Microsoft Yahei"/>
                <a:sym typeface="Microsoft Yahei"/>
              </a:rPr>
              <a:t>The core technology of our project is object recognition technology that recognizes facial expressions and behaviors of autistic children. We used the yolov8, a SOTA model, in the field of object recognition.</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ko-KR" sz="1350">
                <a:solidFill>
                  <a:schemeClr val="dk1"/>
                </a:solidFill>
                <a:highlight>
                  <a:srgbClr val="FDFDFD"/>
                </a:highlight>
                <a:latin typeface="Microsoft Yahei"/>
                <a:ea typeface="Microsoft Yahei"/>
                <a:cs typeface="Microsoft Yahei"/>
                <a:sym typeface="Microsoft Yahei"/>
              </a:rPr>
              <a:t>yolov8 was developed based on yolov5, and there were many improvements in architecture.</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ko-KR" sz="1350">
                <a:solidFill>
                  <a:schemeClr val="dk1"/>
                </a:solidFill>
                <a:highlight>
                  <a:srgbClr val="FDFDFD"/>
                </a:highlight>
                <a:latin typeface="Microsoft Yahei"/>
                <a:ea typeface="Microsoft Yahei"/>
                <a:cs typeface="Microsoft Yahei"/>
                <a:sym typeface="Microsoft Yahei"/>
              </a:rPr>
              <a:t>First of all, ultralytics improved yolo architectural structure from an anchor-based model to an anchor-free detection model, and also changed the composition of convolution.</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KR" sz="1350">
                <a:solidFill>
                  <a:schemeClr val="dk1"/>
                </a:solidFill>
                <a:highlight>
                  <a:srgbClr val="FDFDFD"/>
                </a:highlight>
                <a:latin typeface="Microsoft Yahei"/>
                <a:ea typeface="Microsoft Yahei"/>
                <a:cs typeface="Microsoft Yahei"/>
                <a:sym typeface="Microsoft Yahei"/>
              </a:rPr>
              <a:t>n addition to improving the architecture, performance has also improved significantly compared to yolov5.</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ko-KR" sz="1350">
                <a:solidFill>
                  <a:schemeClr val="dk1"/>
                </a:solidFill>
                <a:highlight>
                  <a:srgbClr val="FDFDFD"/>
                </a:highlight>
                <a:latin typeface="Microsoft Yahei"/>
                <a:ea typeface="Microsoft Yahei"/>
                <a:cs typeface="Microsoft Yahei"/>
                <a:sym typeface="Microsoft Yahei"/>
              </a:rPr>
              <a:t>The graph on the right is a yolov5/7/8 performance comparison table evaluated through a benchmark called RF100 provided by roboflow. Each category shows various test cases such as underwater and micrographic, and in all cases, it can be seen that yolov8 performs better than other yolo groups.</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3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p>
          <a:p>
            <a:pPr indent="0" lvl="0" marL="0" rtl="0" algn="l">
              <a:spcBef>
                <a:spcPts val="0"/>
              </a:spcBef>
              <a:spcAft>
                <a:spcPts val="0"/>
              </a:spcAft>
              <a:buNone/>
            </a:pPr>
            <a:r>
              <a:rPr lang="ko-KR"/>
              <a:t>해당 프로젝트의 핵심 기술은 자폐 아동들의 얼굴 표정 및 행동등을 인식하는 객체 인식 기술이다.  우리는 현재 객체 인식 분야에서 SOTA 모델인 yolov8 방식을 사용했다.</a:t>
            </a:r>
            <a:endParaRPr/>
          </a:p>
          <a:p>
            <a:pPr indent="0" lvl="0" marL="0" rtl="0" algn="l">
              <a:spcBef>
                <a:spcPts val="0"/>
              </a:spcBef>
              <a:spcAft>
                <a:spcPts val="0"/>
              </a:spcAft>
              <a:buNone/>
            </a:pPr>
            <a:r>
              <a:rPr lang="ko-KR"/>
              <a:t>yolov8은 yolov5을 기반으로 만들어졌으며, 아키텍처 부분에서 많은 개선사항이 있었다.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우선, yolov8는 anchor-based model에서  anchor-free detection model로 아키텍처 구조를 개선하였고, convolution의 구성 또한 변경하였다.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아키텍처의 개선은 물론, yolov5에 비교해 성능 또한 높은 폭으로 개선되었다.</a:t>
            </a:r>
            <a:endParaRPr/>
          </a:p>
          <a:p>
            <a:pPr indent="0" lvl="0" marL="0" rtl="0" algn="l">
              <a:spcBef>
                <a:spcPts val="0"/>
              </a:spcBef>
              <a:spcAft>
                <a:spcPts val="0"/>
              </a:spcAft>
              <a:buNone/>
            </a:pPr>
            <a:r>
              <a:rPr lang="ko-KR"/>
              <a:t>오른쪽 그래프는, roboflow에서 제공하는 RF100이라는 벤치마크를 통해 평가한 yolov5/7/8 성능비교표이다. 각 category는 underwater, microscopic등 다양한 test case를 나타내는데, 모든 경우에서 yolov8이 다른 yolo군보다 우수한 성능을 나타내는 것을 확인할 수 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g226fe85db00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6fe85db0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And </a:t>
            </a:r>
            <a:r>
              <a:rPr lang="ko-KR"/>
              <a:t>next</a:t>
            </a:r>
            <a:r>
              <a:rPr lang="ko-KR"/>
              <a:t>, i will tell you about our model dataset.</a:t>
            </a:r>
            <a:endParaRPr/>
          </a:p>
          <a:p>
            <a:pPr indent="0" lvl="0" marL="0" rtl="0" algn="l">
              <a:spcBef>
                <a:spcPts val="0"/>
              </a:spcBef>
              <a:spcAft>
                <a:spcPts val="0"/>
              </a:spcAft>
              <a:buNone/>
            </a:pPr>
            <a:r>
              <a:rPr lang="ko-KR"/>
              <a:t>Our team used a tool called meta human creator provided by unreal engine to provide the appearance of the person. Most of the basic character sets provided by the meta human creator are Westerners, so we created virtual characters as similar to Asian extroverts as possible.</a:t>
            </a:r>
            <a:endParaRPr/>
          </a:p>
          <a:p>
            <a:pPr indent="0" lvl="0" marL="0" rtl="0" algn="l">
              <a:spcBef>
                <a:spcPts val="0"/>
              </a:spcBef>
              <a:spcAft>
                <a:spcPts val="0"/>
              </a:spcAft>
              <a:buNone/>
            </a:pPr>
            <a:r>
              <a:rPr lang="ko-KR"/>
              <a:t>The dataset consists of five classes: positive, fear, suppressed, sad, and angry, but only five classes are currently used. There are about total of 4879 raw data sets in the emotional dataset, and augmentation work was carried out during model training through yolo.</a:t>
            </a:r>
            <a:endParaRPr/>
          </a:p>
          <a:p>
            <a:pPr indent="0" lvl="0" marL="0" rtl="0" algn="l">
              <a:spcBef>
                <a:spcPts val="0"/>
              </a:spcBef>
              <a:spcAft>
                <a:spcPts val="0"/>
              </a:spcAft>
              <a:buNone/>
            </a:pPr>
            <a:r>
              <a:rPr lang="ko-KR"/>
              <a:t>And also Audio voice file describing the situation using Naver Clova dubbing was made to help users to know their emotion.</a:t>
            </a:r>
            <a:endParaRPr/>
          </a:p>
          <a:p>
            <a:pPr indent="0" lvl="0" marL="0" rtl="0" algn="l">
              <a:spcBef>
                <a:spcPts val="0"/>
              </a:spcBef>
              <a:spcAft>
                <a:spcPts val="0"/>
              </a:spcAft>
              <a:buNone/>
            </a:pPr>
            <a:r>
              <a:t/>
            </a:r>
            <a:endParaRPr/>
          </a:p>
        </p:txBody>
      </p:sp>
      <p:sp>
        <p:nvSpPr>
          <p:cNvPr id="277" name="Google Shape;277;g226fe85db00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6fe85db0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And </a:t>
            </a:r>
            <a:r>
              <a:rPr lang="ko-KR"/>
              <a:t>We made our own dataset for “행동놀이방”. First we downloaded coco dataset for some classes. And we converted other types of dataset on the web to coco type. After combining them, we created and added some short-numbered datasets by using LabelImg program.</a:t>
            </a:r>
            <a:endParaRPr/>
          </a:p>
          <a:p>
            <a:pPr indent="0" lvl="0" marL="0" rtl="0" algn="l">
              <a:spcBef>
                <a:spcPts val="0"/>
              </a:spcBef>
              <a:spcAft>
                <a:spcPts val="0"/>
              </a:spcAft>
              <a:buNone/>
            </a:pPr>
            <a:r>
              <a:rPr lang="ko-KR"/>
              <a:t>As a result, we used about 40,000 images of 20 classes, fruits and supplies, for 행동놀이방 dataset model training.</a:t>
            </a:r>
            <a:endParaRPr/>
          </a:p>
          <a:p>
            <a:pPr indent="0" lvl="0" marL="0" rtl="0" algn="l">
              <a:spcBef>
                <a:spcPts val="0"/>
              </a:spcBef>
              <a:spcAft>
                <a:spcPts val="0"/>
              </a:spcAft>
              <a:buNone/>
            </a:pPr>
            <a:r>
              <a:t/>
            </a:r>
            <a:endParaRPr/>
          </a:p>
        </p:txBody>
      </p:sp>
      <p:sp>
        <p:nvSpPr>
          <p:cNvPr id="297" name="Google Shape;297;g226fe85db00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6fe85db0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sz="11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KR" sz="1150">
                <a:solidFill>
                  <a:schemeClr val="dk1"/>
                </a:solidFill>
                <a:highlight>
                  <a:srgbClr val="FDFDFD"/>
                </a:highlight>
                <a:latin typeface="Microsoft Yahei"/>
                <a:ea typeface="Microsoft Yahei"/>
                <a:cs typeface="Microsoft Yahei"/>
                <a:sym typeface="Microsoft Yahei"/>
              </a:rPr>
              <a:t>The following is a description of hyperparameter settings.</a:t>
            </a:r>
            <a:endParaRPr sz="11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ko-KR" sz="1150">
                <a:solidFill>
                  <a:schemeClr val="dk1"/>
                </a:solidFill>
                <a:highlight>
                  <a:srgbClr val="FDFDFD"/>
                </a:highlight>
                <a:latin typeface="Microsoft Yahei"/>
                <a:ea typeface="Microsoft Yahei"/>
                <a:cs typeface="Microsoft Yahei"/>
                <a:sym typeface="Microsoft Yahei"/>
              </a:rPr>
              <a:t>First of all, our team did not perform hyperparameter tuning when training models. Tuning requires a considerable amount of testing to determine the optimal hyperparameters, and if it is wrong, overfitting occurs, so training was conducted with the default parameter value.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ko-KR" sz="1150">
                <a:solidFill>
                  <a:schemeClr val="dk1"/>
                </a:solidFill>
                <a:highlight>
                  <a:srgbClr val="FDFDFD"/>
                </a:highlight>
                <a:latin typeface="Microsoft Yahei"/>
                <a:ea typeface="Microsoft Yahei"/>
                <a:cs typeface="Microsoft Yahei"/>
                <a:sym typeface="Microsoft Yahei"/>
              </a:rPr>
              <a:t>Each dataset was trained with epoch 100 for the emotional dataset model and epoch 155 for the object dataset model by adjusting the epoch value several times to improve performance.</a:t>
            </a:r>
            <a:endParaRPr sz="900"/>
          </a:p>
          <a:p>
            <a:pPr indent="0" lvl="0" marL="0" rtl="0" algn="l">
              <a:spcBef>
                <a:spcPts val="0"/>
              </a:spcBef>
              <a:spcAft>
                <a:spcPts val="0"/>
              </a:spcAft>
              <a:buNone/>
            </a:pPr>
            <a:r>
              <a:t/>
            </a:r>
            <a:endParaRPr sz="900"/>
          </a:p>
          <a:p>
            <a:pPr indent="0" lvl="0" marL="0" rtl="0" algn="l">
              <a:spcBef>
                <a:spcPts val="0"/>
              </a:spcBef>
              <a:spcAft>
                <a:spcPts val="0"/>
              </a:spcAft>
              <a:buClr>
                <a:schemeClr val="dk1"/>
              </a:buClr>
              <a:buSzPts val="1100"/>
              <a:buFont typeface="Arial"/>
              <a:buNone/>
            </a:pPr>
            <a:r>
              <a:rPr lang="ko-KR" sz="1150">
                <a:solidFill>
                  <a:schemeClr val="dk1"/>
                </a:solidFill>
                <a:highlight>
                  <a:srgbClr val="FDFDFD"/>
                </a:highlight>
                <a:latin typeface="Microsoft Yahei"/>
                <a:ea typeface="Microsoft Yahei"/>
                <a:cs typeface="Microsoft Yahei"/>
                <a:sym typeface="Microsoft Yahei"/>
              </a:rPr>
              <a:t>And in the case of the batch size, the default value of yolov8 is 64, but in the case of the emotional dataset, the batch size was set low to 16 because it was necessary to distinguish fine differences in facial expressions.</a:t>
            </a:r>
            <a:endParaRPr sz="11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ko-KR" sz="1150">
                <a:solidFill>
                  <a:schemeClr val="dk1"/>
                </a:solidFill>
                <a:highlight>
                  <a:srgbClr val="FDFDFD"/>
                </a:highlight>
                <a:latin typeface="Microsoft Yahei"/>
                <a:ea typeface="Microsoft Yahei"/>
                <a:cs typeface="Microsoft Yahei"/>
                <a:sym typeface="Microsoft Yahei"/>
              </a:rPr>
              <a:t>If the batch size is small, it takes a long time, but because the variance of loss is relatively large, more diverse and sharp learning is possible.</a:t>
            </a:r>
            <a:endParaRPr sz="1150">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rPr lang="ko-KR" sz="1150">
                <a:solidFill>
                  <a:schemeClr val="dk1"/>
                </a:solidFill>
                <a:highlight>
                  <a:srgbClr val="FDFDFD"/>
                </a:highlight>
                <a:latin typeface="Microsoft Yahei"/>
                <a:ea typeface="Microsoft Yahei"/>
                <a:cs typeface="Microsoft Yahei"/>
                <a:sym typeface="Microsoft Yahei"/>
              </a:rPr>
              <a:t>And in the case of optimizer, the emotion dataset was set to SGD, which maintains a stable learning speed. The optimizer of the object dataset model is set to auto.</a:t>
            </a:r>
            <a:endParaRPr sz="9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우선 우리 팀은 감정데이터셋과 사물데이터셋의 모델을 트레이닝 시킬 때, 특별히 하이퍼파라미터 튜닝을 진행하지는 않았다. 튜닝을 하려면 최적의 하이퍼파라미터를 결정하기 위해 상당한 양의 테스트가 필요하기도 하고, 잘못하면 오히려 과적합 현상이 발생하기 때문에,  default parameter값으로 트레이닝을 진행하였다.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각각의 데이터셋은 성능을 향상시키기 위해, epoch값을 여러차례에 걸쳐 조정하여, 감정데이터셋 모델은 epoch 100, 사물데이터셋 모델은 epoch 155로 훈련되었다.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그리고 batch size의 경우 yolov8의 default값은 64이지만, 감정데이터셋의 경우 얼굴표정들의 미세한 차이를 구분해야 하기 때문에, batch size를 16으로 낮게 설정했다.</a:t>
            </a:r>
            <a:endParaRPr/>
          </a:p>
          <a:p>
            <a:pPr indent="0" lvl="0" marL="0" rtl="0" algn="l">
              <a:spcBef>
                <a:spcPts val="0"/>
              </a:spcBef>
              <a:spcAft>
                <a:spcPts val="0"/>
              </a:spcAft>
              <a:buNone/>
            </a:pPr>
            <a:r>
              <a:rPr lang="ko-KR"/>
              <a:t>batch size가 작은 경우, 시간은 오래 걸리지만,  loss의 분산이 비교적 크기 때문에, 조금 더 다양하고 예리한 학습이 가능하다.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그리고 optimizer의 경우 감정데이터셋은 안정적인 학습속도를 유지하는 SGD로 설정하였습니다. 사물데이터셋 모델의 optimizer는 auto로 설정했습니다.</a:t>
            </a:r>
            <a:endParaRPr/>
          </a:p>
        </p:txBody>
      </p:sp>
      <p:sp>
        <p:nvSpPr>
          <p:cNvPr id="315" name="Google Shape;315;g226fe85db00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6fe85db0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The most important challenge in the AI part is increasing accuracy of prediction of the model. </a:t>
            </a:r>
            <a:endParaRPr/>
          </a:p>
          <a:p>
            <a:pPr indent="0" lvl="0" marL="0" rtl="0" algn="l">
              <a:spcBef>
                <a:spcPts val="0"/>
              </a:spcBef>
              <a:spcAft>
                <a:spcPts val="0"/>
              </a:spcAft>
              <a:buNone/>
            </a:pPr>
            <a:r>
              <a:rPr lang="ko-KR"/>
              <a:t>To improve the accuracy of the model, we did data verification and augmentation to improve the quality of the dataset.</a:t>
            </a:r>
            <a:endParaRPr/>
          </a:p>
          <a:p>
            <a:pPr indent="0" lvl="0" marL="0" rtl="0" algn="l">
              <a:spcBef>
                <a:spcPts val="0"/>
              </a:spcBef>
              <a:spcAft>
                <a:spcPts val="0"/>
              </a:spcAft>
              <a:buNone/>
            </a:pPr>
            <a:r>
              <a:rPr lang="ko-KR"/>
              <a:t>And we set the number of raw-data for each class to be similar. Especially for the 감정놀이방 dataset, we collected dataset with various races. </a:t>
            </a:r>
            <a:endParaRPr/>
          </a:p>
          <a:p>
            <a:pPr indent="0" lvl="0" marL="0" rtl="0" algn="l">
              <a:spcBef>
                <a:spcPts val="0"/>
              </a:spcBef>
              <a:spcAft>
                <a:spcPts val="0"/>
              </a:spcAft>
              <a:buNone/>
            </a:pPr>
            <a:r>
              <a:rPr lang="ko-KR"/>
              <a:t>Also we did a lot of tests for various epochs, batch size, image size to find the best model. </a:t>
            </a:r>
            <a:endParaRPr/>
          </a:p>
          <a:p>
            <a:pPr indent="0" lvl="0" marL="0" rtl="0" algn="l">
              <a:spcBef>
                <a:spcPts val="0"/>
              </a:spcBef>
              <a:spcAft>
                <a:spcPts val="0"/>
              </a:spcAft>
              <a:buNone/>
            </a:pPr>
            <a:r>
              <a:t/>
            </a:r>
            <a:endParaRPr/>
          </a:p>
        </p:txBody>
      </p:sp>
      <p:sp>
        <p:nvSpPr>
          <p:cNvPr id="341" name="Google Shape;341;g226fe85db00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26fe85db0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In the process of front-end development of this project, the greatest challenge was considering a autistic child-friendly web design. </a:t>
            </a:r>
            <a:endParaRPr/>
          </a:p>
          <a:p>
            <a:pPr indent="0" lvl="0" marL="0" rtl="0" algn="l">
              <a:spcBef>
                <a:spcPts val="0"/>
              </a:spcBef>
              <a:spcAft>
                <a:spcPts val="0"/>
              </a:spcAft>
              <a:buNone/>
            </a:pPr>
            <a:r>
              <a:rPr lang="ko-KR"/>
              <a:t>We tried to minimize the components of the website to make it easier for users with autism to understand.</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Also, w</a:t>
            </a:r>
            <a:r>
              <a:rPr lang="ko-KR"/>
              <a:t>e attempted to add an audio guide to aid the users' understanding, but we encountered an issue where the audio file would not automatically play due to web browser policy. </a:t>
            </a:r>
            <a:endParaRPr/>
          </a:p>
          <a:p>
            <a:pPr indent="0" lvl="0" marL="0" rtl="0" algn="l">
              <a:spcBef>
                <a:spcPts val="0"/>
              </a:spcBef>
              <a:spcAft>
                <a:spcPts val="0"/>
              </a:spcAft>
              <a:buNone/>
            </a:pPr>
            <a:r>
              <a:rPr lang="ko-KR"/>
              <a:t>To resolve this, we designed a separate, easily understood icon button which only triggers the audio file to play when clicked.</a:t>
            </a:r>
            <a:endParaRPr/>
          </a:p>
        </p:txBody>
      </p:sp>
      <p:sp>
        <p:nvSpPr>
          <p:cNvPr id="358" name="Google Shape;358;g226fe85db00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6fe85db0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The most significant challenge in backend development was handling video streaming and making the app functional on a web server. </a:t>
            </a:r>
            <a:endParaRPr/>
          </a:p>
          <a:p>
            <a:pPr indent="0" lvl="0" marL="0" rtl="0" algn="l">
              <a:spcBef>
                <a:spcPts val="0"/>
              </a:spcBef>
              <a:spcAft>
                <a:spcPts val="0"/>
              </a:spcAft>
              <a:buNone/>
            </a:pPr>
            <a:r>
              <a:rPr lang="ko-KR"/>
              <a:t>Initially, we set up a local environment to process videos using YOLO and OpenCV. </a:t>
            </a:r>
            <a:endParaRPr/>
          </a:p>
          <a:p>
            <a:pPr indent="0" lvl="0" marL="0" rtl="0" algn="l">
              <a:spcBef>
                <a:spcPts val="0"/>
              </a:spcBef>
              <a:spcAft>
                <a:spcPts val="0"/>
              </a:spcAft>
              <a:buNone/>
            </a:pPr>
            <a:r>
              <a:rPr lang="ko-KR"/>
              <a:t>However, when we tried to run this app on a web server, the local code was not compatible, requiring us to find an alternative. </a:t>
            </a:r>
            <a:endParaRPr/>
          </a:p>
          <a:p>
            <a:pPr indent="0" lvl="0" marL="0" rtl="0" algn="l">
              <a:spcBef>
                <a:spcPts val="0"/>
              </a:spcBef>
              <a:spcAft>
                <a:spcPts val="0"/>
              </a:spcAft>
              <a:buNone/>
            </a:pPr>
            <a:r>
              <a:rPr lang="ko-KR"/>
              <a:t>After several attempts, we employed WebRTC, enabling us to obtain videos directly from the web server in real time. </a:t>
            </a:r>
            <a:endParaRPr/>
          </a:p>
          <a:p>
            <a:pPr indent="0" lvl="0" marL="0" rtl="0" algn="l">
              <a:spcBef>
                <a:spcPts val="0"/>
              </a:spcBef>
              <a:spcAft>
                <a:spcPts val="0"/>
              </a:spcAft>
              <a:buNone/>
            </a:pPr>
            <a:r>
              <a:t/>
            </a:r>
            <a:endParaRPr/>
          </a:p>
        </p:txBody>
      </p:sp>
      <p:sp>
        <p:nvSpPr>
          <p:cNvPr id="376" name="Google Shape;376;g226fe85db00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6fe85db0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Next is limitations about AI model.</a:t>
            </a:r>
            <a:endParaRPr/>
          </a:p>
          <a:p>
            <a:pPr indent="0" lvl="0" marL="0" rtl="0" algn="l">
              <a:spcBef>
                <a:spcPts val="0"/>
              </a:spcBef>
              <a:spcAft>
                <a:spcPts val="0"/>
              </a:spcAft>
              <a:buNone/>
            </a:pPr>
            <a:r>
              <a:rPr lang="ko-KR"/>
              <a:t>For the “감정놀이방” Dataset, </a:t>
            </a:r>
            <a:endParaRPr/>
          </a:p>
          <a:p>
            <a:pPr indent="0" lvl="0" marL="0" rtl="0" algn="l">
              <a:spcBef>
                <a:spcPts val="0"/>
              </a:spcBef>
              <a:spcAft>
                <a:spcPts val="0"/>
              </a:spcAft>
              <a:buNone/>
            </a:pPr>
            <a:r>
              <a:rPr lang="ko-KR"/>
              <a:t>We deleted Neutral and Normal emotions. In the case of emotions without a clear characteristic difference, it was not well distinguished, so that emotion class was deleted.</a:t>
            </a:r>
            <a:endParaRPr/>
          </a:p>
          <a:p>
            <a:pPr indent="0" lvl="0" marL="0" rtl="0" algn="l">
              <a:spcBef>
                <a:spcPts val="0"/>
              </a:spcBef>
              <a:spcAft>
                <a:spcPts val="0"/>
              </a:spcAft>
              <a:buNone/>
            </a:pPr>
            <a:r>
              <a:rPr lang="ko-KR"/>
              <a:t>Second, since most of the raw data are Western images, the performance may be slightly lower than expected results because the ratio of Asian images has been trained significantly less.</a:t>
            </a:r>
            <a:endParaRPr/>
          </a:p>
          <a:p>
            <a:pPr indent="0" lvl="0" marL="0" rtl="0" algn="l">
              <a:spcBef>
                <a:spcPts val="0"/>
              </a:spcBef>
              <a:spcAft>
                <a:spcPts val="0"/>
              </a:spcAft>
              <a:buNone/>
            </a:pPr>
            <a:r>
              <a:rPr lang="ko-KR"/>
              <a:t>And, The users of our project are mainly autistic patients from childhood to adolescence, and raw data mainly focuses on adult images, so it recognizes children's facial emotions, and the performance is bound to be lower than expected.</a:t>
            </a:r>
            <a:endParaRPr/>
          </a:p>
          <a:p>
            <a:pPr indent="0" lvl="0" marL="0" rtl="0" algn="l">
              <a:spcBef>
                <a:spcPts val="0"/>
              </a:spcBef>
              <a:spcAft>
                <a:spcPts val="0"/>
              </a:spcAft>
              <a:buNone/>
            </a:pPr>
            <a:r>
              <a:rPr lang="ko-KR"/>
              <a:t>For the “행동놀이방” Dataset,</a:t>
            </a:r>
            <a:endParaRPr/>
          </a:p>
          <a:p>
            <a:pPr indent="0" lvl="0" marL="0" rtl="0" algn="l">
              <a:spcBef>
                <a:spcPts val="0"/>
              </a:spcBef>
              <a:spcAft>
                <a:spcPts val="0"/>
              </a:spcAft>
              <a:buNone/>
            </a:pPr>
            <a:r>
              <a:rPr lang="ko-KR"/>
              <a:t>The Accuracy didn't come out as high as we expected. </a:t>
            </a:r>
            <a:endParaRPr/>
          </a:p>
          <a:p>
            <a:pPr indent="0" lvl="0" marL="0" rtl="0" algn="l">
              <a:spcBef>
                <a:spcPts val="0"/>
              </a:spcBef>
              <a:spcAft>
                <a:spcPts val="0"/>
              </a:spcAft>
              <a:buNone/>
            </a:pPr>
            <a:r>
              <a:rPr lang="ko-KR"/>
              <a:t>Because there is a limit to getting a High-Definition and High-Quality Dataset for 20 classes.</a:t>
            </a:r>
            <a:endParaRPr/>
          </a:p>
          <a:p>
            <a:pPr indent="0" lvl="0" marL="0" rtl="0" algn="l">
              <a:spcBef>
                <a:spcPts val="0"/>
              </a:spcBef>
              <a:spcAft>
                <a:spcPts val="0"/>
              </a:spcAft>
              <a:buNone/>
            </a:pPr>
            <a:r>
              <a:rPr lang="ko-KR"/>
              <a:t>Also, YOLO is not good at detecting Small Object. This is Shortcoming of YOLO.</a:t>
            </a:r>
            <a:endParaRPr/>
          </a:p>
          <a:p>
            <a:pPr indent="0" lvl="0" marL="0" rtl="0" algn="l">
              <a:spcBef>
                <a:spcPts val="0"/>
              </a:spcBef>
              <a:spcAft>
                <a:spcPts val="0"/>
              </a:spcAft>
              <a:buNone/>
            </a:pPr>
            <a:r>
              <a:rPr lang="ko-KR"/>
              <a:t>So Model often cannot recognize just Some Classes of Object according to the Angle.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3" name="Google Shape;393;g226fe85db00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26fe85db00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a:t>There are also some limitations regarding web.</a:t>
            </a:r>
            <a:endParaRPr/>
          </a:p>
          <a:p>
            <a:pPr indent="0" lvl="0" marL="0" rtl="0" algn="l">
              <a:lnSpc>
                <a:spcPct val="115000"/>
              </a:lnSpc>
              <a:spcBef>
                <a:spcPts val="0"/>
              </a:spcBef>
              <a:spcAft>
                <a:spcPts val="0"/>
              </a:spcAft>
              <a:buClr>
                <a:schemeClr val="dk1"/>
              </a:buClr>
              <a:buSzPts val="1100"/>
              <a:buFont typeface="Arial"/>
              <a:buNone/>
            </a:pPr>
            <a:r>
              <a:rPr lang="ko-KR"/>
              <a:t>First, not all web browsers offer the same functionality, affecting the user experience.</a:t>
            </a:r>
            <a:endParaRPr/>
          </a:p>
          <a:p>
            <a:pPr indent="0" lvl="0" marL="0" rtl="0" algn="l">
              <a:lnSpc>
                <a:spcPct val="115000"/>
              </a:lnSpc>
              <a:spcBef>
                <a:spcPts val="0"/>
              </a:spcBef>
              <a:spcAft>
                <a:spcPts val="0"/>
              </a:spcAft>
              <a:buClr>
                <a:schemeClr val="dk1"/>
              </a:buClr>
              <a:buSzPts val="1100"/>
              <a:buFont typeface="Arial"/>
              <a:buNone/>
            </a:pPr>
            <a:r>
              <a:rPr lang="ko-KR"/>
              <a:t>Second, real time video streaming can be vulnerable to network problems such as bandwidth and latency. And this can lead to reduced video quality.</a:t>
            </a:r>
            <a:endParaRPr/>
          </a:p>
          <a:p>
            <a:pPr indent="0" lvl="0" marL="0" rtl="0" algn="l">
              <a:lnSpc>
                <a:spcPct val="115000"/>
              </a:lnSpc>
              <a:spcBef>
                <a:spcPts val="0"/>
              </a:spcBef>
              <a:spcAft>
                <a:spcPts val="0"/>
              </a:spcAft>
              <a:buClr>
                <a:schemeClr val="dk1"/>
              </a:buClr>
              <a:buSzPts val="1100"/>
              <a:buFont typeface="Arial"/>
              <a:buNone/>
            </a:pPr>
            <a:r>
              <a:rPr lang="ko-KR"/>
              <a:t>Lastly, this application imposes important considerations for security and privacy. this information should be properly protected because users share personal data through the webcam.</a:t>
            </a:r>
            <a:endParaRPr/>
          </a:p>
          <a:p>
            <a:pPr indent="0" lvl="0" marL="0" rtl="0" algn="l">
              <a:lnSpc>
                <a:spcPct val="115000"/>
              </a:lnSpc>
              <a:spcBef>
                <a:spcPts val="0"/>
              </a:spcBef>
              <a:spcAft>
                <a:spcPts val="0"/>
              </a:spcAft>
              <a:buClr>
                <a:schemeClr val="dk1"/>
              </a:buClr>
              <a:buSzPts val="1100"/>
              <a:buFont typeface="Arial"/>
              <a:buNone/>
            </a:pPr>
            <a:r>
              <a:rPr lang="ko-KR"/>
              <a:t>All these factors can affect the user experience in negative way.</a:t>
            </a:r>
            <a:endParaRPr/>
          </a:p>
          <a:p>
            <a:pPr indent="0" lvl="0" marL="0" rtl="0" algn="l">
              <a:spcBef>
                <a:spcPts val="0"/>
              </a:spcBef>
              <a:spcAft>
                <a:spcPts val="0"/>
              </a:spcAft>
              <a:buNone/>
            </a:pPr>
            <a:r>
              <a:t/>
            </a:r>
            <a:endParaRPr/>
          </a:p>
        </p:txBody>
      </p:sp>
      <p:sp>
        <p:nvSpPr>
          <p:cNvPr id="410" name="Google Shape;410;g226fe85db00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6fe85db0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2250">
                <a:solidFill>
                  <a:schemeClr val="dk1"/>
                </a:solidFill>
                <a:highlight>
                  <a:srgbClr val="FDFDFD"/>
                </a:highlight>
                <a:latin typeface="Microsoft Yahei"/>
                <a:ea typeface="Microsoft Yahei"/>
                <a:cs typeface="Microsoft Yahei"/>
                <a:sym typeface="Microsoft Yahei"/>
              </a:rPr>
              <a:t>This is a list of contents to be presented soon.</a:t>
            </a:r>
            <a:endParaRPr/>
          </a:p>
        </p:txBody>
      </p:sp>
      <p:sp>
        <p:nvSpPr>
          <p:cNvPr id="97" name="Google Shape;97;g226fe85db00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6fe85db0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ko-KR">
                <a:solidFill>
                  <a:schemeClr val="dk1"/>
                </a:solidFill>
              </a:rPr>
              <a:t>As performance evaluation items for AI models, F1 Score, Precision-Recall, and mAP-0.5 were used. </a:t>
            </a:r>
            <a:endParaRPr>
              <a:solidFill>
                <a:schemeClr val="dk1"/>
              </a:solidFill>
            </a:endParaRPr>
          </a:p>
          <a:p>
            <a:pPr indent="0" lvl="0" marL="0" rtl="0" algn="l">
              <a:lnSpc>
                <a:spcPct val="100000"/>
              </a:lnSpc>
              <a:spcBef>
                <a:spcPts val="0"/>
              </a:spcBef>
              <a:spcAft>
                <a:spcPts val="0"/>
              </a:spcAft>
              <a:buNone/>
            </a:pPr>
            <a:r>
              <a:rPr lang="ko-KR">
                <a:solidFill>
                  <a:schemeClr val="dk1"/>
                </a:solidFill>
              </a:rPr>
              <a:t>Precision can be calculated by using the ratio of the correct answers among the predictions of positive. And recall can be calculated by using the ratio of finding the real one out of the actual positives model have. </a:t>
            </a:r>
            <a:endParaRPr>
              <a:solidFill>
                <a:schemeClr val="dk1"/>
              </a:solidFill>
            </a:endParaRPr>
          </a:p>
          <a:p>
            <a:pPr indent="0" lvl="0" marL="0" rtl="0" algn="l">
              <a:lnSpc>
                <a:spcPct val="100000"/>
              </a:lnSpc>
              <a:spcBef>
                <a:spcPts val="0"/>
              </a:spcBef>
              <a:spcAft>
                <a:spcPts val="0"/>
              </a:spcAft>
              <a:buNone/>
            </a:pPr>
            <a:r>
              <a:rPr lang="ko-KR">
                <a:solidFill>
                  <a:schemeClr val="dk1"/>
                </a:solidFill>
              </a:rPr>
              <a:t>And F1 score is a harmonized mean of Precision and Recall. mAP, mean average precision, means the ratio of the overlap of the ground truth and prediction. So, if mAP is bigger than 50%, consider it as a correct prediction.</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ko-KR">
                <a:solidFill>
                  <a:schemeClr val="dk1"/>
                </a:solidFill>
              </a:rPr>
              <a:t>You can see actual operating test in demo video. And, this is evaluation graph of 감정 놀이방.</a:t>
            </a:r>
            <a:endParaRPr>
              <a:solidFill>
                <a:schemeClr val="dk1"/>
              </a:solidFill>
            </a:endParaRPr>
          </a:p>
          <a:p>
            <a:pPr indent="0" lvl="0" marL="0" rtl="0" algn="l">
              <a:lnSpc>
                <a:spcPct val="100000"/>
              </a:lnSpc>
              <a:spcBef>
                <a:spcPts val="0"/>
              </a:spcBef>
              <a:spcAft>
                <a:spcPts val="0"/>
              </a:spcAft>
              <a:buNone/>
            </a:pPr>
            <a:r>
              <a:rPr lang="ko-KR">
                <a:solidFill>
                  <a:schemeClr val="dk1"/>
                </a:solidFill>
              </a:rPr>
              <a:t>For “감정놀이방” AI model, we did 100 epochs training with 16 batch size. We got 93% F1 score(at 0.504 confidence), and 95% mAP-50 score.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
        <p:nvSpPr>
          <p:cNvPr id="427" name="Google Shape;427;g226fe85db00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26fe85db0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And this is graph of 행동 놀이방.</a:t>
            </a:r>
            <a:endParaRPr/>
          </a:p>
          <a:p>
            <a:pPr indent="0" lvl="0" marL="0" rtl="0" algn="l">
              <a:spcBef>
                <a:spcPts val="0"/>
              </a:spcBef>
              <a:spcAft>
                <a:spcPts val="0"/>
              </a:spcAft>
              <a:buNone/>
            </a:pPr>
            <a:r>
              <a:rPr lang="ko-KR"/>
              <a:t>F</a:t>
            </a:r>
            <a:r>
              <a:rPr lang="ko-KR"/>
              <a:t>or “행동놀이방” AI model, we did 150 epochs training with 64 batch size and 640 pixel image size. We got 56% F1 score, and 56% mAP-50 score.</a:t>
            </a:r>
            <a:endParaRPr/>
          </a:p>
          <a:p>
            <a:pPr indent="0" lvl="0" marL="0" rtl="0" algn="l">
              <a:spcBef>
                <a:spcPts val="0"/>
              </a:spcBef>
              <a:spcAft>
                <a:spcPts val="0"/>
              </a:spcAft>
              <a:buNone/>
            </a:pPr>
            <a:r>
              <a:t/>
            </a:r>
            <a:endParaRPr/>
          </a:p>
        </p:txBody>
      </p:sp>
      <p:sp>
        <p:nvSpPr>
          <p:cNvPr id="447" name="Google Shape;447;g226fe85db00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6fe85db00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This is the end of our presentation. </a:t>
            </a:r>
            <a:endParaRPr/>
          </a:p>
          <a:p>
            <a:pPr indent="0" lvl="0" marL="0" rtl="0" algn="l">
              <a:spcBef>
                <a:spcPts val="0"/>
              </a:spcBef>
              <a:spcAft>
                <a:spcPts val="0"/>
              </a:spcAft>
              <a:buNone/>
            </a:pPr>
            <a:r>
              <a:rPr lang="ko-KR"/>
              <a:t>Thank you for listening.</a:t>
            </a:r>
            <a:endParaRPr/>
          </a:p>
        </p:txBody>
      </p:sp>
      <p:sp>
        <p:nvSpPr>
          <p:cNvPr id="467" name="Google Shape;467;g226fe85db00_8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26fe85db0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Let’s start with</a:t>
            </a:r>
            <a:r>
              <a:rPr lang="ko-KR"/>
              <a:t> our objective and motivation. </a:t>
            </a:r>
            <a:endParaRPr/>
          </a:p>
          <a:p>
            <a:pPr indent="0" lvl="0" marL="0" rtl="0" algn="l">
              <a:spcBef>
                <a:spcPts val="0"/>
              </a:spcBef>
              <a:spcAft>
                <a:spcPts val="0"/>
              </a:spcAft>
              <a:buNone/>
            </a:pPr>
            <a:r>
              <a:rPr lang="ko-KR"/>
              <a:t>Over the past 20 years, the diagnosis of autism spectrum disorders has increased about eightfold. </a:t>
            </a:r>
            <a:endParaRPr/>
          </a:p>
          <a:p>
            <a:pPr indent="0" lvl="0" marL="0" rtl="0" algn="l">
              <a:spcBef>
                <a:spcPts val="0"/>
              </a:spcBef>
              <a:spcAft>
                <a:spcPts val="0"/>
              </a:spcAft>
              <a:buNone/>
            </a:pPr>
            <a:r>
              <a:rPr lang="ko-KR"/>
              <a:t>According to the research results, From 2018 to 2022, the number of autistic children in need of special education has risen by 46.5%. </a:t>
            </a:r>
            <a:endParaRPr/>
          </a:p>
          <a:p>
            <a:pPr indent="0" lvl="0" marL="0" rtl="0" algn="l">
              <a:spcBef>
                <a:spcPts val="0"/>
              </a:spcBef>
              <a:spcAft>
                <a:spcPts val="0"/>
              </a:spcAft>
              <a:buNone/>
            </a:pPr>
            <a:r>
              <a:rPr lang="ko-KR"/>
              <a:t>However, as of 2023, the number of new teachers capable of instructing these special classes has actually decreased by 64% compared to the previous year. </a:t>
            </a:r>
            <a:endParaRPr/>
          </a:p>
          <a:p>
            <a:pPr indent="0" lvl="0" marL="0" rtl="0" algn="l">
              <a:spcBef>
                <a:spcPts val="0"/>
              </a:spcBef>
              <a:spcAft>
                <a:spcPts val="0"/>
              </a:spcAft>
              <a:buNone/>
            </a:pPr>
            <a:r>
              <a:rPr lang="ko-KR"/>
              <a:t>The current institutions and welfare centers for autistic children are not enough to care all of these children, it requires money and time to provide appropriate learning programs for them. </a:t>
            </a:r>
            <a:endParaRPr/>
          </a:p>
          <a:p>
            <a:pPr indent="0" lvl="0" marL="0" rtl="0" algn="l">
              <a:spcBef>
                <a:spcPts val="0"/>
              </a:spcBef>
              <a:spcAft>
                <a:spcPts val="0"/>
              </a:spcAft>
              <a:buNone/>
            </a:pPr>
            <a:r>
              <a:rPr lang="ko-KR"/>
              <a:t>In this situation, we need for an accessible learning assistance program for autistic children.</a:t>
            </a:r>
            <a:endParaRPr/>
          </a:p>
        </p:txBody>
      </p:sp>
      <p:sp>
        <p:nvSpPr>
          <p:cNvPr id="114" name="Google Shape;114;g226fe85db00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6fe85db00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The primary objective of the program is to provide an accessible learning aid program for children with autism. </a:t>
            </a:r>
            <a:endParaRPr/>
          </a:p>
          <a:p>
            <a:pPr indent="0" lvl="0" marL="0" rtl="0" algn="l">
              <a:spcBef>
                <a:spcPts val="0"/>
              </a:spcBef>
              <a:spcAft>
                <a:spcPts val="0"/>
              </a:spcAft>
              <a:buNone/>
            </a:pPr>
            <a:r>
              <a:rPr lang="ko-KR"/>
              <a:t>To achieve this, we intend to employ the PECS method, a proven technique for teaching emotion recognition to autistic children. </a:t>
            </a:r>
            <a:br>
              <a:rPr lang="ko-KR"/>
            </a:br>
            <a:r>
              <a:rPr lang="ko-KR"/>
              <a:t>The traditional PECS approach uses emotional 'photo cards' to help children in understanding various emotional concepts. </a:t>
            </a:r>
            <a:br>
              <a:rPr lang="ko-KR"/>
            </a:br>
            <a:r>
              <a:rPr lang="ko-KR"/>
              <a:t>By adapting this, we present on-screen videos of virtual humans expressing a various emotions. </a:t>
            </a:r>
            <a:endParaRPr/>
          </a:p>
          <a:p>
            <a:pPr indent="0" lvl="0" marL="0" rtl="0" algn="l">
              <a:spcBef>
                <a:spcPts val="0"/>
              </a:spcBef>
              <a:spcAft>
                <a:spcPts val="0"/>
              </a:spcAft>
              <a:buNone/>
            </a:pPr>
            <a:r>
              <a:rPr lang="ko-KR"/>
              <a:t>Children can see these videos and follow the expressions. </a:t>
            </a:r>
            <a:endParaRPr/>
          </a:p>
          <a:p>
            <a:pPr indent="0" lvl="0" marL="0" rtl="0" algn="l">
              <a:spcBef>
                <a:spcPts val="0"/>
              </a:spcBef>
              <a:spcAft>
                <a:spcPts val="0"/>
              </a:spcAft>
              <a:buClr>
                <a:schemeClr val="dk1"/>
              </a:buClr>
              <a:buSzPts val="1100"/>
              <a:buFont typeface="Arial"/>
              <a:buNone/>
            </a:pPr>
            <a:r>
              <a:rPr lang="ko-KR"/>
              <a:t>Subsequently, our program analyzes the child's emotions through YOLO, helping correct emotional learning.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ko-KR"/>
              <a:t>Through this program, we can support children's learning process, significantly reducing the need for a parents’ assistance.</a:t>
            </a:r>
            <a:endParaRPr/>
          </a:p>
          <a:p>
            <a:pPr indent="0" lvl="0" marL="0" rtl="0" algn="l">
              <a:spcBef>
                <a:spcPts val="0"/>
              </a:spcBef>
              <a:spcAft>
                <a:spcPts val="0"/>
              </a:spcAft>
              <a:buClr>
                <a:schemeClr val="dk1"/>
              </a:buClr>
              <a:buSzPts val="1100"/>
              <a:buFont typeface="Arial"/>
              <a:buNone/>
            </a:pPr>
            <a:r>
              <a:rPr lang="ko-KR"/>
              <a:t>Moreover, it allows children to learn at any time and anywhere, only with a computer, free from constraints of time and place.</a:t>
            </a:r>
            <a:endParaRPr/>
          </a:p>
          <a:p>
            <a:pPr indent="0" lvl="0" marL="0" rtl="0" algn="l">
              <a:spcBef>
                <a:spcPts val="0"/>
              </a:spcBef>
              <a:spcAft>
                <a:spcPts val="0"/>
              </a:spcAft>
              <a:buNone/>
            </a:pPr>
            <a:r>
              <a:t/>
            </a:r>
            <a:endParaRPr/>
          </a:p>
        </p:txBody>
      </p:sp>
      <p:sp>
        <p:nvSpPr>
          <p:cNvPr id="131" name="Google Shape;131;g226fe85db00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6fe85db0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a:t>Next, I would like to discuss the progress of our project. </a:t>
            </a:r>
            <a:endParaRPr/>
          </a:p>
          <a:p>
            <a:pPr indent="0" lvl="0" marL="0" rtl="0" algn="l">
              <a:spcBef>
                <a:spcPts val="0"/>
              </a:spcBef>
              <a:spcAft>
                <a:spcPts val="0"/>
              </a:spcAft>
              <a:buClr>
                <a:schemeClr val="dk1"/>
              </a:buClr>
              <a:buSzPts val="1100"/>
              <a:buFont typeface="Arial"/>
              <a:buNone/>
            </a:pPr>
            <a:r>
              <a:rPr lang="ko-KR"/>
              <a:t>On the frontend, we started with the main page, implemented the sign-up and sign-in pages, followed by the development of our core components: 감정놀이방, 행동놀이방, and 칭찬나무방</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KR"/>
              <a:t>On the backend, we started by designing the database. Subsequently, we implemented the registration and login features, and connected the point acquisition feature based on activities in each playroom.</a:t>
            </a:r>
            <a:endParaRPr/>
          </a:p>
          <a:p>
            <a:pPr indent="0" lvl="0" marL="0" rtl="0" algn="l">
              <a:spcBef>
                <a:spcPts val="0"/>
              </a:spcBef>
              <a:spcAft>
                <a:spcPts val="0"/>
              </a:spcAft>
              <a:buClr>
                <a:schemeClr val="dk1"/>
              </a:buClr>
              <a:buSzPts val="1100"/>
              <a:buFont typeface="Arial"/>
              <a:buNone/>
            </a:pPr>
            <a:r>
              <a:rPr lang="ko-KR"/>
              <a:t>We added an option for users to customize snacks and completed the 칭찬나무 page.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KR"/>
              <a:t>In terms of AI, our focus was on collecting and training emotion datasets and object datasets. We also created emotion videos for use in the emotion playroom and produced audio guidance.</a:t>
            </a:r>
            <a:endParaRPr/>
          </a:p>
          <a:p>
            <a:pPr indent="0" lvl="0" marL="0" rtl="0" algn="l">
              <a:spcBef>
                <a:spcPts val="0"/>
              </a:spcBef>
              <a:spcAft>
                <a:spcPts val="0"/>
              </a:spcAft>
              <a:buNone/>
            </a:pPr>
            <a:r>
              <a:t/>
            </a:r>
            <a:endParaRPr/>
          </a:p>
        </p:txBody>
      </p:sp>
      <p:sp>
        <p:nvSpPr>
          <p:cNvPr id="148" name="Google Shape;148;g226fe85db00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6fe85db0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This shows our </a:t>
            </a:r>
            <a:r>
              <a:rPr lang="ko-KR">
                <a:solidFill>
                  <a:schemeClr val="dk1"/>
                </a:solidFill>
              </a:rPr>
              <a:t>overall architecture.</a:t>
            </a:r>
            <a:endParaRPr>
              <a:solidFill>
                <a:schemeClr val="dk1"/>
              </a:solidFill>
            </a:endParaRPr>
          </a:p>
          <a:p>
            <a:pPr indent="0" lvl="0" marL="0" rtl="0" algn="l">
              <a:spcBef>
                <a:spcPts val="0"/>
              </a:spcBef>
              <a:spcAft>
                <a:spcPts val="0"/>
              </a:spcAft>
              <a:buNone/>
            </a:pPr>
            <a:r>
              <a:rPr lang="ko-KR"/>
              <a:t>W</a:t>
            </a:r>
            <a:r>
              <a:rPr lang="ko-KR"/>
              <a:t>hen a user signs up or logs in from the login page, the main page appears. On the main page, there are ‘감정놀이방’, ‘행동놀이방’, ‘칭찬나무방’, ‘노래보상방’, ‘간식보상방’. 감정놀이방 and 행동놀이방 are ASD treatment programs using facial expressions and object recognition using AI models. </a:t>
            </a:r>
            <a:endParaRPr/>
          </a:p>
          <a:p>
            <a:pPr indent="0" lvl="0" marL="0" rtl="0" algn="l">
              <a:spcBef>
                <a:spcPts val="0"/>
              </a:spcBef>
              <a:spcAft>
                <a:spcPts val="0"/>
              </a:spcAft>
              <a:buNone/>
            </a:pPr>
            <a:r>
              <a:rPr lang="ko-KR"/>
              <a:t>After taking quizzes about facial expressions and objects, evaluate whether user performed them correctly by showing the expressions or objects directly to the webcam. </a:t>
            </a:r>
            <a:endParaRPr/>
          </a:p>
          <a:p>
            <a:pPr indent="0" lvl="0" marL="0" rtl="0" algn="l">
              <a:spcBef>
                <a:spcPts val="0"/>
              </a:spcBef>
              <a:spcAft>
                <a:spcPts val="0"/>
              </a:spcAft>
              <a:buNone/>
            </a:pPr>
            <a:r>
              <a:rPr lang="ko-KR"/>
              <a:t>칭찬나무방 provides the ability to get compliment stickers through learning, and user can exchange compliment stickers and rewards for user’s favorite character songs, videos, or real snacks through 노래보상방 and 간식보상방.</a:t>
            </a:r>
            <a:endParaRPr/>
          </a:p>
          <a:p>
            <a:pPr indent="0" lvl="0" marL="0" rtl="0" algn="l">
              <a:spcBef>
                <a:spcPts val="0"/>
              </a:spcBef>
              <a:spcAft>
                <a:spcPts val="0"/>
              </a:spcAft>
              <a:buNone/>
            </a:pPr>
            <a:r>
              <a:rPr lang="ko-KR"/>
              <a:t>We are going to show you one by one.</a:t>
            </a:r>
            <a:endParaRPr/>
          </a:p>
        </p:txBody>
      </p:sp>
      <p:sp>
        <p:nvSpPr>
          <p:cNvPr id="165" name="Google Shape;165;g226fe85db00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6fe85db0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T</a:t>
            </a:r>
            <a:r>
              <a:rPr lang="ko-KR"/>
              <a:t>he final design of the frontend is like this.</a:t>
            </a:r>
            <a:endParaRPr/>
          </a:p>
          <a:p>
            <a:pPr indent="0" lvl="0" marL="0" rtl="0" algn="l">
              <a:spcBef>
                <a:spcPts val="0"/>
              </a:spcBef>
              <a:spcAft>
                <a:spcPts val="0"/>
              </a:spcAft>
              <a:buNone/>
            </a:pPr>
            <a:r>
              <a:rPr lang="ko-KR"/>
              <a:t>The most important aspects we considered in frontend design were intuitiveness and easy to use. </a:t>
            </a:r>
            <a:endParaRPr/>
          </a:p>
          <a:p>
            <a:pPr indent="0" lvl="0" marL="0" rtl="0" algn="l">
              <a:spcBef>
                <a:spcPts val="0"/>
              </a:spcBef>
              <a:spcAft>
                <a:spcPts val="0"/>
              </a:spcAft>
              <a:buNone/>
            </a:pPr>
            <a:r>
              <a:rPr lang="ko-KR"/>
              <a:t>We used large icons and fonts to ensure that users could easily understand and utilize the pages. </a:t>
            </a:r>
            <a:endParaRPr/>
          </a:p>
          <a:p>
            <a:pPr indent="0" lvl="0" marL="0" rtl="0" algn="l">
              <a:spcBef>
                <a:spcPts val="0"/>
              </a:spcBef>
              <a:spcAft>
                <a:spcPts val="0"/>
              </a:spcAft>
              <a:buNone/>
            </a:pPr>
            <a:r>
              <a:rPr lang="ko-KR"/>
              <a:t>Also, we used a simple overall color scheme sky blue as the point color, which represents World Autism Awareness Day. </a:t>
            </a:r>
            <a:endParaRPr/>
          </a:p>
          <a:p>
            <a:pPr indent="0" lvl="0" marL="0" rtl="0" algn="l">
              <a:spcBef>
                <a:spcPts val="0"/>
              </a:spcBef>
              <a:spcAft>
                <a:spcPts val="0"/>
              </a:spcAft>
              <a:buNone/>
            </a:pPr>
            <a:r>
              <a:rPr lang="ko-KR"/>
              <a:t>The pages you are seeing now, are the login, signup, and setting pages. </a:t>
            </a:r>
            <a:endParaRPr/>
          </a:p>
          <a:p>
            <a:pPr indent="0" lvl="0" marL="0" rtl="0" algn="l">
              <a:spcBef>
                <a:spcPts val="0"/>
              </a:spcBef>
              <a:spcAft>
                <a:spcPts val="0"/>
              </a:spcAft>
              <a:buNone/>
            </a:pPr>
            <a:r>
              <a:rPr lang="ko-KR"/>
              <a:t>Once users successfully complete the login process, they are directed to the main page.</a:t>
            </a:r>
            <a:endParaRPr/>
          </a:p>
        </p:txBody>
      </p:sp>
      <p:sp>
        <p:nvSpPr>
          <p:cNvPr id="183" name="Google Shape;183;g226fe85db00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6fe85db0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The page on the left is the main page of our project. </a:t>
            </a:r>
            <a:endParaRPr/>
          </a:p>
          <a:p>
            <a:pPr indent="0" lvl="0" marL="0" rtl="0" algn="l">
              <a:spcBef>
                <a:spcPts val="0"/>
              </a:spcBef>
              <a:spcAft>
                <a:spcPts val="0"/>
              </a:spcAft>
              <a:buNone/>
            </a:pPr>
            <a:r>
              <a:rPr lang="ko-KR"/>
              <a:t>On the main page, there is a button on the upper right that leads to the settings page, and there are cards that can take you to three different pages. </a:t>
            </a:r>
            <a:endParaRPr/>
          </a:p>
          <a:p>
            <a:pPr indent="0" lvl="0" marL="0" rtl="0" algn="l">
              <a:spcBef>
                <a:spcPts val="0"/>
              </a:spcBef>
              <a:spcAft>
                <a:spcPts val="0"/>
              </a:spcAft>
              <a:buNone/>
            </a:pPr>
            <a:r>
              <a:rPr lang="ko-KR"/>
              <a:t>When you click on the 감정놀이방 card, you will be taken to the page in the middle. </a:t>
            </a:r>
            <a:endParaRPr/>
          </a:p>
          <a:p>
            <a:pPr indent="0" lvl="0" marL="0" rtl="0" algn="l">
              <a:spcBef>
                <a:spcPts val="0"/>
              </a:spcBef>
              <a:spcAft>
                <a:spcPts val="0"/>
              </a:spcAft>
              <a:buNone/>
            </a:pPr>
            <a:r>
              <a:rPr lang="ko-KR"/>
              <a:t>On this page, there is an icon at the top that allows you to play the audio guide, and below, a video automatically plays that shows various emotions.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ko-KR"/>
              <a:t>The page on the right is the 행동놀이방. </a:t>
            </a:r>
            <a:endParaRPr/>
          </a:p>
          <a:p>
            <a:pPr indent="0" lvl="0" marL="0" rtl="0" algn="l">
              <a:spcBef>
                <a:spcPts val="0"/>
              </a:spcBef>
              <a:spcAft>
                <a:spcPts val="0"/>
              </a:spcAft>
              <a:buNone/>
            </a:pPr>
            <a:r>
              <a:rPr lang="ko-KR"/>
              <a:t>On this page, users can select the answer buttons, and depending on whether the answer is correct or not, users can see new content.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3" name="Google Shape;203;g226fe85db00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6fe85db0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The page on the far left is the '칭찬나무' page. </a:t>
            </a:r>
            <a:endParaRPr/>
          </a:p>
          <a:p>
            <a:pPr indent="0" lvl="0" marL="0" rtl="0" algn="l">
              <a:spcBef>
                <a:spcPts val="0"/>
              </a:spcBef>
              <a:spcAft>
                <a:spcPts val="0"/>
              </a:spcAft>
              <a:buNone/>
            </a:pPr>
            <a:r>
              <a:rPr lang="ko-KR"/>
              <a:t>On this page, user can check the points they have earned in the 감정놀이방 and 행동놀이방, point displays as the apples. </a:t>
            </a:r>
            <a:endParaRPr/>
          </a:p>
          <a:p>
            <a:pPr indent="0" lvl="0" marL="0" rtl="0" algn="l">
              <a:spcBef>
                <a:spcPts val="0"/>
              </a:spcBef>
              <a:spcAft>
                <a:spcPts val="0"/>
              </a:spcAft>
              <a:buNone/>
            </a:pPr>
            <a:r>
              <a:rPr lang="ko-KR"/>
              <a:t>At the bottom of the page, there are two box icons. </a:t>
            </a:r>
            <a:endParaRPr/>
          </a:p>
          <a:p>
            <a:pPr indent="0" lvl="0" marL="0" rtl="0" algn="l">
              <a:spcBef>
                <a:spcPts val="0"/>
              </a:spcBef>
              <a:spcAft>
                <a:spcPts val="0"/>
              </a:spcAft>
              <a:buNone/>
            </a:pPr>
            <a:r>
              <a:rPr lang="ko-KR"/>
              <a:t>By clicking on the left box, they can get to the '노래보상방' page shown in the middle, and by clicking the right box, they can get to the '간식보상방’ page shown on the right.</a:t>
            </a:r>
            <a:endParaRPr/>
          </a:p>
          <a:p>
            <a:pPr indent="0" lvl="0" marL="0" rtl="0" algn="l">
              <a:spcBef>
                <a:spcPts val="0"/>
              </a:spcBef>
              <a:spcAft>
                <a:spcPts val="0"/>
              </a:spcAft>
              <a:buNone/>
            </a:pPr>
            <a:r>
              <a:rPr lang="ko-KR"/>
              <a:t>In each reward page, user can use </a:t>
            </a:r>
            <a:r>
              <a:rPr lang="ko-KR"/>
              <a:t>their</a:t>
            </a:r>
            <a:r>
              <a:rPr lang="ko-KR"/>
              <a:t> points to listen to the song or receive a snack. </a:t>
            </a:r>
            <a:endParaRPr/>
          </a:p>
          <a:p>
            <a:pPr indent="0" lvl="0" marL="0" rtl="0" algn="l">
              <a:spcBef>
                <a:spcPts val="0"/>
              </a:spcBef>
              <a:spcAft>
                <a:spcPts val="0"/>
              </a:spcAft>
              <a:buNone/>
            </a:pPr>
            <a:r>
              <a:rPr lang="ko-KR"/>
              <a:t>The snack choice can be customed in the settings page.</a:t>
            </a:r>
            <a:endParaRPr/>
          </a:p>
        </p:txBody>
      </p:sp>
      <p:sp>
        <p:nvSpPr>
          <p:cNvPr id="221" name="Google Shape;221;g226fe85db00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drive.google.com/file/d/1TLwv98QTGVkqokTDbtB90fSguz83UUF1/view"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grpSp>
        <p:nvGrpSpPr>
          <p:cNvPr id="84" name="Google Shape;84;p13"/>
          <p:cNvGrpSpPr/>
          <p:nvPr/>
        </p:nvGrpSpPr>
        <p:grpSpPr>
          <a:xfrm>
            <a:off x="173966" y="78163"/>
            <a:ext cx="11844068" cy="6627575"/>
            <a:chOff x="173966" y="78163"/>
            <a:chExt cx="11844068" cy="6627575"/>
          </a:xfrm>
        </p:grpSpPr>
        <p:sp>
          <p:nvSpPr>
            <p:cNvPr id="85" name="Google Shape;85;p13"/>
            <p:cNvSpPr/>
            <p:nvPr/>
          </p:nvSpPr>
          <p:spPr>
            <a:xfrm>
              <a:off x="263950" y="78163"/>
              <a:ext cx="11695061" cy="478226"/>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86" name="Google Shape;86;p13"/>
            <p:cNvSpPr/>
            <p:nvPr/>
          </p:nvSpPr>
          <p:spPr>
            <a:xfrm>
              <a:off x="173966" y="158289"/>
              <a:ext cx="11844068" cy="6547449"/>
            </a:xfrm>
            <a:prstGeom prst="roundRect">
              <a:avLst>
                <a:gd fmla="val 1447" name="adj"/>
              </a:avLst>
            </a:prstGeom>
            <a:gradFill>
              <a:gsLst>
                <a:gs pos="0">
                  <a:srgbClr val="E2E6EF"/>
                </a:gs>
                <a:gs pos="7000">
                  <a:srgbClr val="E2E6EF"/>
                </a:gs>
                <a:gs pos="8000">
                  <a:schemeClr val="lt1"/>
                </a:gs>
                <a:gs pos="100000">
                  <a:schemeClr val="lt1"/>
                </a:gs>
              </a:gsLst>
              <a:lin ang="5400000"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ko-KR" sz="6400">
                  <a:solidFill>
                    <a:srgbClr val="262626"/>
                  </a:solidFill>
                </a:rPr>
                <a:t>Final Presentation</a:t>
              </a:r>
              <a:endParaRPr i="1" sz="6400">
                <a:solidFill>
                  <a:srgbClr val="262626"/>
                </a:solidFill>
              </a:endParaRPr>
            </a:p>
            <a:p>
              <a:pPr indent="0" lvl="0" marL="0" marR="0" rtl="0" algn="ctr">
                <a:spcBef>
                  <a:spcPts val="0"/>
                </a:spcBef>
                <a:spcAft>
                  <a:spcPts val="0"/>
                </a:spcAft>
                <a:buNone/>
              </a:pPr>
              <a:r>
                <a:rPr b="0" i="0" lang="ko-KR" sz="2400" u="none" cap="none" strike="noStrike">
                  <a:solidFill>
                    <a:srgbClr val="7F7F7F"/>
                  </a:solidFill>
                  <a:latin typeface="Malgun Gothic"/>
                  <a:ea typeface="Malgun Gothic"/>
                  <a:cs typeface="Malgun Gothic"/>
                  <a:sym typeface="Malgun Gothic"/>
                </a:rPr>
                <a:t>TEAM D</a:t>
              </a:r>
              <a:endParaRPr b="0" i="0" sz="4500" u="none" cap="none" strike="noStrike">
                <a:solidFill>
                  <a:srgbClr val="7F7F7F"/>
                </a:solidFill>
                <a:latin typeface="Malgun Gothic"/>
                <a:ea typeface="Malgun Gothic"/>
                <a:cs typeface="Malgun Gothic"/>
                <a:sym typeface="Malgun Gothic"/>
              </a:endParaRPr>
            </a:p>
          </p:txBody>
        </p:sp>
        <p:cxnSp>
          <p:nvCxnSpPr>
            <p:cNvPr id="87" name="Google Shape;87;p13"/>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88" name="Google Shape;88;p13"/>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89" name="Google Shape;89;p13"/>
            <p:cNvSpPr/>
            <p:nvPr/>
          </p:nvSpPr>
          <p:spPr>
            <a:xfrm rot="-5400000">
              <a:off x="340378" y="356080"/>
              <a:ext cx="94869" cy="81784"/>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90" name="Google Shape;90;p13"/>
            <p:cNvSpPr/>
            <p:nvPr/>
          </p:nvSpPr>
          <p:spPr>
            <a:xfrm rot="5400000">
              <a:off x="784877" y="353496"/>
              <a:ext cx="94869" cy="81784"/>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91" name="Google Shape;91;p13"/>
            <p:cNvSpPr/>
            <p:nvPr/>
          </p:nvSpPr>
          <p:spPr>
            <a:xfrm>
              <a:off x="1168925" y="232388"/>
              <a:ext cx="10676155"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u="none" cap="none" strike="noStrike">
                  <a:solidFill>
                    <a:srgbClr val="022B41"/>
                  </a:solidFill>
                  <a:latin typeface="Noto Sans JP"/>
                  <a:ea typeface="Noto Sans JP"/>
                  <a:cs typeface="Noto Sans JP"/>
                  <a:sym typeface="Noto Sans JP"/>
                </a:rPr>
                <a:t>Final Presentation</a:t>
              </a:r>
              <a:endParaRPr b="1" sz="1100" u="none" cap="none" strike="noStrike">
                <a:solidFill>
                  <a:srgbClr val="7F7F7F"/>
                </a:solidFill>
                <a:latin typeface="Noto Sans JP"/>
                <a:ea typeface="Noto Sans JP"/>
                <a:cs typeface="Noto Sans JP"/>
                <a:sym typeface="Noto Sans JP"/>
              </a:endParaRPr>
            </a:p>
          </p:txBody>
        </p:sp>
        <p:sp>
          <p:nvSpPr>
            <p:cNvPr id="92" name="Google Shape;92;p13"/>
            <p:cNvSpPr/>
            <p:nvPr/>
          </p:nvSpPr>
          <p:spPr>
            <a:xfrm>
              <a:off x="173966" y="6625611"/>
              <a:ext cx="11844068" cy="80127"/>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93" name="Google Shape;93;p13"/>
            <p:cNvCxnSpPr/>
            <p:nvPr/>
          </p:nvCxnSpPr>
          <p:spPr>
            <a:xfrm>
              <a:off x="173966" y="632132"/>
              <a:ext cx="11844068" cy="0"/>
            </a:xfrm>
            <a:prstGeom prst="straightConnector1">
              <a:avLst/>
            </a:prstGeom>
            <a:noFill/>
            <a:ln cap="flat" cmpd="sng" w="28575">
              <a:solidFill>
                <a:srgbClr val="323F4F"/>
              </a:solidFill>
              <a:prstDash val="solid"/>
              <a:miter lim="800000"/>
              <a:headEnd len="sm" w="sm" type="none"/>
              <a:tailEnd len="sm" w="sm" type="none"/>
            </a:ln>
          </p:spPr>
        </p:cxnSp>
        <p:sp>
          <p:nvSpPr>
            <p:cNvPr id="94" name="Google Shape;94;p13"/>
            <p:cNvSpPr/>
            <p:nvPr/>
          </p:nvSpPr>
          <p:spPr>
            <a:xfrm>
              <a:off x="11556206" y="294662"/>
              <a:ext cx="200819" cy="201136"/>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grpSp>
        <p:nvGrpSpPr>
          <p:cNvPr id="241" name="Google Shape;241;p22"/>
          <p:cNvGrpSpPr/>
          <p:nvPr/>
        </p:nvGrpSpPr>
        <p:grpSpPr>
          <a:xfrm>
            <a:off x="173966" y="78163"/>
            <a:ext cx="11844000" cy="6627626"/>
            <a:chOff x="173966" y="78163"/>
            <a:chExt cx="11844000" cy="6627626"/>
          </a:xfrm>
        </p:grpSpPr>
        <p:sp>
          <p:nvSpPr>
            <p:cNvPr id="242" name="Google Shape;242;p22"/>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43" name="Google Shape;243;p22"/>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44" name="Google Shape;244;p22"/>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245" name="Google Shape;245;p22"/>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246" name="Google Shape;246;p22"/>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47" name="Google Shape;247;p22"/>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48" name="Google Shape;248;p22"/>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ko-KR" sz="1600">
                  <a:solidFill>
                    <a:schemeClr val="dk1"/>
                  </a:solidFill>
                  <a:latin typeface="Noto Sans JP"/>
                  <a:ea typeface="Noto Sans JP"/>
                  <a:cs typeface="Noto Sans JP"/>
                  <a:sym typeface="Noto Sans JP"/>
                </a:rPr>
                <a:t>Final Implementation – Demo</a:t>
              </a:r>
              <a:endParaRPr b="1" sz="1600">
                <a:solidFill>
                  <a:schemeClr val="dk1"/>
                </a:solidFill>
                <a:latin typeface="Noto Sans JP"/>
                <a:ea typeface="Noto Sans JP"/>
                <a:cs typeface="Noto Sans JP"/>
                <a:sym typeface="Noto Sans JP"/>
              </a:endParaRPr>
            </a:p>
            <a:p>
              <a:pPr indent="0" lvl="0" marL="0" marR="0" rtl="0" algn="l">
                <a:spcBef>
                  <a:spcPts val="0"/>
                </a:spcBef>
                <a:spcAft>
                  <a:spcPts val="0"/>
                </a:spcAft>
                <a:buNone/>
              </a:pPr>
              <a:r>
                <a:t/>
              </a:r>
              <a:endParaRPr b="1" sz="1600">
                <a:solidFill>
                  <a:srgbClr val="022B41"/>
                </a:solidFill>
                <a:latin typeface="Noto Sans JP"/>
                <a:ea typeface="Noto Sans JP"/>
                <a:cs typeface="Noto Sans JP"/>
                <a:sym typeface="Noto Sans JP"/>
              </a:endParaRPr>
            </a:p>
          </p:txBody>
        </p:sp>
        <p:sp>
          <p:nvSpPr>
            <p:cNvPr id="249" name="Google Shape;249;p22"/>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50" name="Google Shape;250;p22"/>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251" name="Google Shape;251;p22"/>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252" name="Google Shape;252;p22"/>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latin typeface="Noto Sans JP"/>
              <a:ea typeface="Noto Sans JP"/>
              <a:cs typeface="Noto Sans JP"/>
              <a:sym typeface="Noto Sans JP"/>
            </a:endParaRPr>
          </a:p>
        </p:txBody>
      </p:sp>
      <p:sp>
        <p:nvSpPr>
          <p:cNvPr id="253" name="Google Shape;253;p22"/>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pic>
        <p:nvPicPr>
          <p:cNvPr id="254" name="Google Shape;254;p22" title="video_jong.mp4">
            <a:hlinkClick r:id="rId3"/>
          </p:cNvPr>
          <p:cNvPicPr preferRelativeResize="0"/>
          <p:nvPr/>
        </p:nvPicPr>
        <p:blipFill>
          <a:blip r:embed="rId4">
            <a:alphaModFix/>
          </a:blip>
          <a:stretch>
            <a:fillRect/>
          </a:stretch>
        </p:blipFill>
        <p:spPr>
          <a:xfrm>
            <a:off x="2343025" y="801850"/>
            <a:ext cx="7745500" cy="5621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grpSp>
        <p:nvGrpSpPr>
          <p:cNvPr id="259" name="Google Shape;259;p23"/>
          <p:cNvGrpSpPr/>
          <p:nvPr/>
        </p:nvGrpSpPr>
        <p:grpSpPr>
          <a:xfrm>
            <a:off x="173966" y="78163"/>
            <a:ext cx="11844000" cy="6627626"/>
            <a:chOff x="173966" y="78163"/>
            <a:chExt cx="11844000" cy="6627626"/>
          </a:xfrm>
        </p:grpSpPr>
        <p:sp>
          <p:nvSpPr>
            <p:cNvPr id="260" name="Google Shape;260;p23"/>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61" name="Google Shape;261;p23"/>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62" name="Google Shape;262;p23"/>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263" name="Google Shape;263;p23"/>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264" name="Google Shape;264;p23"/>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65" name="Google Shape;265;p23"/>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66" name="Google Shape;266;p23"/>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AI Model Description</a:t>
              </a:r>
              <a:endParaRPr b="1" sz="1100" u="none" cap="none" strike="noStrike">
                <a:solidFill>
                  <a:srgbClr val="7F7F7F"/>
                </a:solidFill>
                <a:latin typeface="Noto Sans JP"/>
                <a:ea typeface="Noto Sans JP"/>
                <a:cs typeface="Noto Sans JP"/>
                <a:sym typeface="Noto Sans JP"/>
              </a:endParaRPr>
            </a:p>
          </p:txBody>
        </p:sp>
        <p:sp>
          <p:nvSpPr>
            <p:cNvPr id="267" name="Google Shape;267;p23"/>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68" name="Google Shape;268;p23"/>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269" name="Google Shape;269;p23"/>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270" name="Google Shape;270;p23"/>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pic>
        <p:nvPicPr>
          <p:cNvPr id="271" name="Google Shape;271;p23"/>
          <p:cNvPicPr preferRelativeResize="0"/>
          <p:nvPr/>
        </p:nvPicPr>
        <p:blipFill>
          <a:blip r:embed="rId3">
            <a:alphaModFix/>
          </a:blip>
          <a:stretch>
            <a:fillRect/>
          </a:stretch>
        </p:blipFill>
        <p:spPr>
          <a:xfrm>
            <a:off x="974850" y="1118950"/>
            <a:ext cx="4982600" cy="5216774"/>
          </a:xfrm>
          <a:prstGeom prst="rect">
            <a:avLst/>
          </a:prstGeom>
          <a:noFill/>
          <a:ln>
            <a:noFill/>
          </a:ln>
        </p:spPr>
      </p:pic>
      <p:pic>
        <p:nvPicPr>
          <p:cNvPr id="272" name="Google Shape;272;p23"/>
          <p:cNvPicPr preferRelativeResize="0"/>
          <p:nvPr/>
        </p:nvPicPr>
        <p:blipFill>
          <a:blip r:embed="rId4">
            <a:alphaModFix/>
          </a:blip>
          <a:stretch>
            <a:fillRect/>
          </a:stretch>
        </p:blipFill>
        <p:spPr>
          <a:xfrm>
            <a:off x="6099175" y="2625350"/>
            <a:ext cx="5393000" cy="3710375"/>
          </a:xfrm>
          <a:prstGeom prst="rect">
            <a:avLst/>
          </a:prstGeom>
          <a:noFill/>
          <a:ln>
            <a:noFill/>
          </a:ln>
        </p:spPr>
      </p:pic>
      <p:sp>
        <p:nvSpPr>
          <p:cNvPr id="273" name="Google Shape;273;p23"/>
          <p:cNvSpPr/>
          <p:nvPr/>
        </p:nvSpPr>
        <p:spPr>
          <a:xfrm>
            <a:off x="1795000" y="472250"/>
            <a:ext cx="3504300" cy="8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900">
                <a:latin typeface="Noto Sans JP"/>
                <a:ea typeface="Noto Sans JP"/>
                <a:cs typeface="Noto Sans JP"/>
                <a:sym typeface="Noto Sans JP"/>
              </a:rPr>
              <a:t>A</a:t>
            </a:r>
            <a:r>
              <a:rPr b="1" lang="ko-KR" sz="1900">
                <a:latin typeface="Noto Sans JP"/>
                <a:ea typeface="Noto Sans JP"/>
                <a:cs typeface="Noto Sans JP"/>
                <a:sym typeface="Noto Sans JP"/>
              </a:rPr>
              <a:t>rchitecture  of  YoloV8</a:t>
            </a:r>
            <a:endParaRPr b="1" sz="1900">
              <a:latin typeface="Noto Sans JP"/>
              <a:ea typeface="Noto Sans JP"/>
              <a:cs typeface="Noto Sans JP"/>
              <a:sym typeface="Noto Sans JP"/>
            </a:endParaRPr>
          </a:p>
        </p:txBody>
      </p:sp>
      <p:sp>
        <p:nvSpPr>
          <p:cNvPr id="274" name="Google Shape;274;p23"/>
          <p:cNvSpPr/>
          <p:nvPr/>
        </p:nvSpPr>
        <p:spPr>
          <a:xfrm>
            <a:off x="7128425" y="1118950"/>
            <a:ext cx="3334500" cy="153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2700">
                <a:latin typeface="Noto Sans JP"/>
                <a:ea typeface="Noto Sans JP"/>
                <a:cs typeface="Noto Sans JP"/>
                <a:sym typeface="Noto Sans JP"/>
              </a:rPr>
              <a:t>YoloV5/7/8 average mAP50</a:t>
            </a:r>
            <a:endParaRPr b="1" sz="2700">
              <a:latin typeface="Noto Sans JP"/>
              <a:ea typeface="Noto Sans JP"/>
              <a:cs typeface="Noto Sans JP"/>
              <a:sym typeface="Noto Sans JP"/>
            </a:endParaRPr>
          </a:p>
          <a:p>
            <a:pPr indent="0" lvl="0" marL="0" rtl="0" algn="l">
              <a:spcBef>
                <a:spcPts val="0"/>
              </a:spcBef>
              <a:spcAft>
                <a:spcPts val="0"/>
              </a:spcAft>
              <a:buNone/>
            </a:pPr>
            <a:r>
              <a:rPr b="1" lang="ko-KR" sz="1900">
                <a:latin typeface="Noto Sans JP"/>
                <a:ea typeface="Noto Sans JP"/>
                <a:cs typeface="Noto Sans JP"/>
                <a:sym typeface="Noto Sans JP"/>
              </a:rPr>
              <a:t>(RF100 Accuracy)</a:t>
            </a:r>
            <a:endParaRPr b="1" sz="1900">
              <a:latin typeface="Noto Sans JP"/>
              <a:ea typeface="Noto Sans JP"/>
              <a:cs typeface="Noto Sans JP"/>
              <a:sym typeface="Noto Sans JP"/>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grpSp>
        <p:nvGrpSpPr>
          <p:cNvPr id="279" name="Google Shape;279;p24"/>
          <p:cNvGrpSpPr/>
          <p:nvPr/>
        </p:nvGrpSpPr>
        <p:grpSpPr>
          <a:xfrm>
            <a:off x="173966" y="78163"/>
            <a:ext cx="11844000" cy="6627626"/>
            <a:chOff x="173966" y="78163"/>
            <a:chExt cx="11844000" cy="6627626"/>
          </a:xfrm>
        </p:grpSpPr>
        <p:sp>
          <p:nvSpPr>
            <p:cNvPr id="280" name="Google Shape;280;p24"/>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81" name="Google Shape;281;p24"/>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82" name="Google Shape;282;p24"/>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283" name="Google Shape;283;p24"/>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284" name="Google Shape;284;p24"/>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85" name="Google Shape;285;p24"/>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86" name="Google Shape;286;p24"/>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감정놀이방 Dataset</a:t>
              </a:r>
              <a:endParaRPr b="1" sz="1100" u="none" cap="none" strike="noStrike">
                <a:solidFill>
                  <a:srgbClr val="7F7F7F"/>
                </a:solidFill>
                <a:latin typeface="Noto Sans JP"/>
                <a:ea typeface="Noto Sans JP"/>
                <a:cs typeface="Noto Sans JP"/>
                <a:sym typeface="Noto Sans JP"/>
              </a:endParaRPr>
            </a:p>
          </p:txBody>
        </p:sp>
        <p:sp>
          <p:nvSpPr>
            <p:cNvPr id="287" name="Google Shape;287;p24"/>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88" name="Google Shape;288;p24"/>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289" name="Google Shape;289;p24"/>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290" name="Google Shape;290;p24"/>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pic>
        <p:nvPicPr>
          <p:cNvPr id="291" name="Google Shape;291;p24"/>
          <p:cNvPicPr preferRelativeResize="0"/>
          <p:nvPr/>
        </p:nvPicPr>
        <p:blipFill>
          <a:blip r:embed="rId3">
            <a:alphaModFix/>
          </a:blip>
          <a:stretch>
            <a:fillRect/>
          </a:stretch>
        </p:blipFill>
        <p:spPr>
          <a:xfrm>
            <a:off x="2112675" y="801863"/>
            <a:ext cx="5396100" cy="2575975"/>
          </a:xfrm>
          <a:prstGeom prst="rect">
            <a:avLst/>
          </a:prstGeom>
          <a:noFill/>
          <a:ln>
            <a:noFill/>
          </a:ln>
        </p:spPr>
      </p:pic>
      <p:sp>
        <p:nvSpPr>
          <p:cNvPr id="292" name="Google Shape;292;p24"/>
          <p:cNvSpPr/>
          <p:nvPr/>
        </p:nvSpPr>
        <p:spPr>
          <a:xfrm>
            <a:off x="173975" y="1389650"/>
            <a:ext cx="11789100" cy="4996500"/>
          </a:xfrm>
          <a:prstGeom prst="rect">
            <a:avLst/>
          </a:prstGeom>
          <a:noFill/>
          <a:ln>
            <a:noFill/>
          </a:ln>
        </p:spPr>
        <p:txBody>
          <a:bodyPr anchorCtr="0" anchor="ctr" bIns="45700" lIns="91425" spcFirstLastPara="1" rIns="91425" wrap="square" tIns="45700">
            <a:noAutofit/>
          </a:bodyPr>
          <a:lstStyle/>
          <a:p>
            <a:pPr indent="0" lvl="0" marL="457200" rtl="0" algn="l">
              <a:lnSpc>
                <a:spcPct val="115000"/>
              </a:lnSpc>
              <a:spcBef>
                <a:spcPts val="0"/>
              </a:spcBef>
              <a:spcAft>
                <a:spcPts val="0"/>
              </a:spcAft>
              <a:buNone/>
            </a:pPr>
            <a:r>
              <a:t/>
            </a:r>
            <a:endParaRPr b="1" sz="2600">
              <a:solidFill>
                <a:srgbClr val="595959"/>
              </a:solidFill>
              <a:latin typeface="Noto Sans JP"/>
              <a:ea typeface="Noto Sans JP"/>
              <a:cs typeface="Noto Sans JP"/>
              <a:sym typeface="Noto Sans JP"/>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latin typeface="Noto Sans JP"/>
              <a:ea typeface="Noto Sans JP"/>
              <a:cs typeface="Noto Sans JP"/>
              <a:sym typeface="Noto Sans JP"/>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latin typeface="Noto Sans JP"/>
              <a:ea typeface="Noto Sans JP"/>
              <a:cs typeface="Noto Sans JP"/>
              <a:sym typeface="Noto Sans JP"/>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latin typeface="Noto Sans JP"/>
              <a:ea typeface="Noto Sans JP"/>
              <a:cs typeface="Noto Sans JP"/>
              <a:sym typeface="Noto Sans JP"/>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latin typeface="Noto Sans JP"/>
              <a:ea typeface="Noto Sans JP"/>
              <a:cs typeface="Noto Sans JP"/>
              <a:sym typeface="Noto Sans JP"/>
            </a:endParaRPr>
          </a:p>
          <a:p>
            <a:pPr indent="0" lvl="0" marL="0" rtl="0" algn="l">
              <a:lnSpc>
                <a:spcPct val="90000"/>
              </a:lnSpc>
              <a:spcBef>
                <a:spcPts val="1200"/>
              </a:spcBef>
              <a:spcAft>
                <a:spcPts val="0"/>
              </a:spcAft>
              <a:buClr>
                <a:schemeClr val="dk1"/>
              </a:buClr>
              <a:buSzPts val="1100"/>
              <a:buFont typeface="Arial"/>
              <a:buNone/>
            </a:pPr>
            <a:r>
              <a:rPr b="1" lang="ko-KR" sz="2600">
                <a:solidFill>
                  <a:srgbClr val="695D46"/>
                </a:solidFill>
                <a:latin typeface="Noto Sans JP"/>
                <a:ea typeface="Noto Sans JP"/>
                <a:cs typeface="Noto Sans JP"/>
                <a:sym typeface="Noto Sans JP"/>
              </a:rPr>
              <a:t>→ Meta Human Creator Dataset Was Used In 감정 놀이방</a:t>
            </a:r>
            <a:endParaRPr b="1" sz="2600">
              <a:solidFill>
                <a:srgbClr val="695D46"/>
              </a:solidFill>
              <a:latin typeface="Noto Sans JP"/>
              <a:ea typeface="Noto Sans JP"/>
              <a:cs typeface="Noto Sans JP"/>
              <a:sym typeface="Noto Sans JP"/>
            </a:endParaRPr>
          </a:p>
          <a:p>
            <a:pPr indent="0" lvl="0" marL="0" rtl="0" algn="l">
              <a:lnSpc>
                <a:spcPct val="90000"/>
              </a:lnSpc>
              <a:spcBef>
                <a:spcPts val="800"/>
              </a:spcBef>
              <a:spcAft>
                <a:spcPts val="0"/>
              </a:spcAft>
              <a:buClr>
                <a:schemeClr val="dk1"/>
              </a:buClr>
              <a:buSzPts val="1100"/>
              <a:buFont typeface="Arial"/>
              <a:buNone/>
            </a:pPr>
            <a:r>
              <a:rPr b="1" lang="ko-KR" sz="2600">
                <a:solidFill>
                  <a:srgbClr val="695D46"/>
                </a:solidFill>
                <a:latin typeface="Noto Sans JP"/>
                <a:ea typeface="Noto Sans JP"/>
                <a:cs typeface="Noto Sans JP"/>
                <a:sym typeface="Noto Sans JP"/>
              </a:rPr>
              <a:t>  </a:t>
            </a:r>
            <a:r>
              <a:rPr lang="ko-KR" sz="2000">
                <a:solidFill>
                  <a:srgbClr val="695D46"/>
                </a:solidFill>
                <a:latin typeface="Noto Sans JP"/>
                <a:ea typeface="Noto Sans JP"/>
                <a:cs typeface="Noto Sans JP"/>
                <a:sym typeface="Noto Sans JP"/>
              </a:rPr>
              <a:t>▷About 4879↑ Images of 5 Class ( Positive , Fear , Suppressed , Sad , Angry ) of 7 Person</a:t>
            </a:r>
            <a:endParaRPr sz="2000">
              <a:solidFill>
                <a:srgbClr val="695D46"/>
              </a:solidFill>
              <a:latin typeface="Noto Sans JP"/>
              <a:ea typeface="Noto Sans JP"/>
              <a:cs typeface="Noto Sans JP"/>
              <a:sym typeface="Noto Sans JP"/>
            </a:endParaRPr>
          </a:p>
          <a:p>
            <a:pPr indent="0" lvl="0" marL="0" rtl="0" algn="l">
              <a:lnSpc>
                <a:spcPct val="90000"/>
              </a:lnSpc>
              <a:spcBef>
                <a:spcPts val="800"/>
              </a:spcBef>
              <a:spcAft>
                <a:spcPts val="0"/>
              </a:spcAft>
              <a:buClr>
                <a:schemeClr val="dk1"/>
              </a:buClr>
              <a:buSzPts val="1100"/>
              <a:buFont typeface="Arial"/>
              <a:buNone/>
            </a:pPr>
            <a:r>
              <a:rPr lang="ko-KR" sz="2000">
                <a:solidFill>
                  <a:srgbClr val="695D46"/>
                </a:solidFill>
                <a:latin typeface="Noto Sans JP"/>
                <a:ea typeface="Noto Sans JP"/>
                <a:cs typeface="Noto Sans JP"/>
                <a:sym typeface="Noto Sans JP"/>
              </a:rPr>
              <a:t>   ▷Data Augmentation Work was also Carried Out during Training</a:t>
            </a:r>
            <a:endParaRPr sz="2000">
              <a:solidFill>
                <a:srgbClr val="695D46"/>
              </a:solidFill>
              <a:latin typeface="Noto Sans JP"/>
              <a:ea typeface="Noto Sans JP"/>
              <a:cs typeface="Noto Sans JP"/>
              <a:sym typeface="Noto Sans JP"/>
            </a:endParaRPr>
          </a:p>
          <a:p>
            <a:pPr indent="0" lvl="0" marL="0" rtl="0" algn="l">
              <a:lnSpc>
                <a:spcPct val="90000"/>
              </a:lnSpc>
              <a:spcBef>
                <a:spcPts val="800"/>
              </a:spcBef>
              <a:spcAft>
                <a:spcPts val="0"/>
              </a:spcAft>
              <a:buClr>
                <a:schemeClr val="dk1"/>
              </a:buClr>
              <a:buSzPts val="1100"/>
              <a:buFont typeface="Arial"/>
              <a:buNone/>
            </a:pPr>
            <a:r>
              <a:rPr b="1" lang="ko-KR" sz="2600">
                <a:solidFill>
                  <a:schemeClr val="dk1"/>
                </a:solidFill>
                <a:latin typeface="Noto Sans JP"/>
                <a:ea typeface="Noto Sans JP"/>
                <a:cs typeface="Noto Sans JP"/>
                <a:sym typeface="Noto Sans JP"/>
              </a:rPr>
              <a:t>→ Trained as YOLOv8 Model Over 100 epochs</a:t>
            </a:r>
            <a:endParaRPr sz="2000">
              <a:solidFill>
                <a:srgbClr val="695D46"/>
              </a:solidFill>
              <a:latin typeface="Noto Sans JP"/>
              <a:ea typeface="Noto Sans JP"/>
              <a:cs typeface="Noto Sans JP"/>
              <a:sym typeface="Noto Sans JP"/>
            </a:endParaRPr>
          </a:p>
          <a:p>
            <a:pPr indent="0" lvl="0" marL="0" rtl="0" algn="l">
              <a:lnSpc>
                <a:spcPct val="90000"/>
              </a:lnSpc>
              <a:spcBef>
                <a:spcPts val="1200"/>
              </a:spcBef>
              <a:spcAft>
                <a:spcPts val="0"/>
              </a:spcAft>
              <a:buClr>
                <a:schemeClr val="dk1"/>
              </a:buClr>
              <a:buSzPts val="1100"/>
              <a:buFont typeface="Arial"/>
              <a:buNone/>
            </a:pPr>
            <a:r>
              <a:t/>
            </a:r>
            <a:endParaRPr sz="2000">
              <a:solidFill>
                <a:srgbClr val="695D46"/>
              </a:solidFill>
              <a:latin typeface="Noto Sans JP"/>
              <a:ea typeface="Noto Sans JP"/>
              <a:cs typeface="Noto Sans JP"/>
              <a:sym typeface="Noto Sans JP"/>
            </a:endParaRPr>
          </a:p>
          <a:p>
            <a:pPr indent="0" lvl="0" marL="0" rtl="0" algn="l">
              <a:lnSpc>
                <a:spcPct val="90000"/>
              </a:lnSpc>
              <a:spcBef>
                <a:spcPts val="800"/>
              </a:spcBef>
              <a:spcAft>
                <a:spcPts val="0"/>
              </a:spcAft>
              <a:buClr>
                <a:schemeClr val="dk1"/>
              </a:buClr>
              <a:buSzPts val="1100"/>
              <a:buFont typeface="Arial"/>
              <a:buNone/>
            </a:pPr>
            <a:r>
              <a:rPr b="1" lang="ko-KR" sz="2600">
                <a:solidFill>
                  <a:srgbClr val="695D46"/>
                </a:solidFill>
                <a:latin typeface="Noto Sans JP"/>
                <a:ea typeface="Noto Sans JP"/>
                <a:cs typeface="Noto Sans JP"/>
                <a:sym typeface="Noto Sans JP"/>
              </a:rPr>
              <a:t>→ Audio voice file describing the situation using Naver Clova dubbing</a:t>
            </a:r>
            <a:endParaRPr b="1" sz="2600">
              <a:solidFill>
                <a:srgbClr val="695D46"/>
              </a:solidFill>
              <a:latin typeface="Noto Sans JP"/>
              <a:ea typeface="Noto Sans JP"/>
              <a:cs typeface="Noto Sans JP"/>
              <a:sym typeface="Noto Sans JP"/>
            </a:endParaRPr>
          </a:p>
          <a:p>
            <a:pPr indent="0" lvl="0" marL="0" rtl="0" algn="l">
              <a:lnSpc>
                <a:spcPct val="90000"/>
              </a:lnSpc>
              <a:spcBef>
                <a:spcPts val="800"/>
              </a:spcBef>
              <a:spcAft>
                <a:spcPts val="0"/>
              </a:spcAft>
              <a:buClr>
                <a:schemeClr val="dk1"/>
              </a:buClr>
              <a:buSzPts val="1100"/>
              <a:buFont typeface="Arial"/>
              <a:buNone/>
            </a:pPr>
            <a:r>
              <a:rPr lang="ko-KR" sz="2000">
                <a:solidFill>
                  <a:srgbClr val="695D46"/>
                </a:solidFill>
                <a:latin typeface="Noto Sans JP"/>
                <a:ea typeface="Noto Sans JP"/>
                <a:cs typeface="Noto Sans JP"/>
                <a:sym typeface="Noto Sans JP"/>
              </a:rPr>
              <a:t>  </a:t>
            </a:r>
            <a:endParaRPr sz="1800">
              <a:solidFill>
                <a:srgbClr val="595959"/>
              </a:solidFill>
              <a:latin typeface="Noto Sans JP"/>
              <a:ea typeface="Noto Sans JP"/>
              <a:cs typeface="Noto Sans JP"/>
              <a:sym typeface="Noto Sans JP"/>
            </a:endParaRPr>
          </a:p>
          <a:p>
            <a:pPr indent="0" lvl="0" marL="0" rtl="0" algn="l">
              <a:lnSpc>
                <a:spcPct val="90000"/>
              </a:lnSpc>
              <a:spcBef>
                <a:spcPts val="800"/>
              </a:spcBef>
              <a:spcAft>
                <a:spcPts val="1200"/>
              </a:spcAft>
              <a:buClr>
                <a:schemeClr val="dk1"/>
              </a:buClr>
              <a:buSzPts val="1100"/>
              <a:buFont typeface="Arial"/>
              <a:buNone/>
            </a:pPr>
            <a:r>
              <a:t/>
            </a:r>
            <a:endParaRPr sz="1800">
              <a:solidFill>
                <a:schemeClr val="dk1"/>
              </a:solidFill>
              <a:highlight>
                <a:srgbClr val="FDFDFD"/>
              </a:highlight>
              <a:latin typeface="Noto Sans JP"/>
              <a:ea typeface="Noto Sans JP"/>
              <a:cs typeface="Noto Sans JP"/>
              <a:sym typeface="Noto Sans JP"/>
            </a:endParaRPr>
          </a:p>
        </p:txBody>
      </p:sp>
      <p:pic>
        <p:nvPicPr>
          <p:cNvPr id="293" name="Google Shape;293;p24"/>
          <p:cNvPicPr preferRelativeResize="0"/>
          <p:nvPr/>
        </p:nvPicPr>
        <p:blipFill>
          <a:blip r:embed="rId4">
            <a:alphaModFix/>
          </a:blip>
          <a:stretch>
            <a:fillRect/>
          </a:stretch>
        </p:blipFill>
        <p:spPr>
          <a:xfrm>
            <a:off x="7508775" y="1104064"/>
            <a:ext cx="2725050" cy="1971550"/>
          </a:xfrm>
          <a:prstGeom prst="rect">
            <a:avLst/>
          </a:prstGeom>
          <a:noFill/>
          <a:ln>
            <a:noFill/>
          </a:ln>
        </p:spPr>
      </p:pic>
      <p:sp>
        <p:nvSpPr>
          <p:cNvPr id="294" name="Google Shape;294;p24"/>
          <p:cNvSpPr/>
          <p:nvPr/>
        </p:nvSpPr>
        <p:spPr>
          <a:xfrm>
            <a:off x="8120425" y="2679475"/>
            <a:ext cx="1623600" cy="3918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ko-KR" sz="1500">
                <a:solidFill>
                  <a:schemeClr val="lt1"/>
                </a:solidFill>
              </a:rPr>
              <a:t> Clova Dubbing</a:t>
            </a:r>
            <a:endParaRPr b="1" sz="15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grpSp>
        <p:nvGrpSpPr>
          <p:cNvPr id="299" name="Google Shape;299;p25"/>
          <p:cNvGrpSpPr/>
          <p:nvPr/>
        </p:nvGrpSpPr>
        <p:grpSpPr>
          <a:xfrm>
            <a:off x="173966" y="78163"/>
            <a:ext cx="11844000" cy="6627626"/>
            <a:chOff x="173966" y="78163"/>
            <a:chExt cx="11844000" cy="6627626"/>
          </a:xfrm>
        </p:grpSpPr>
        <p:sp>
          <p:nvSpPr>
            <p:cNvPr id="300" name="Google Shape;300;p25"/>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01" name="Google Shape;301;p25"/>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02" name="Google Shape;302;p25"/>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303" name="Google Shape;303;p25"/>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304" name="Google Shape;304;p25"/>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05" name="Google Shape;305;p25"/>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06" name="Google Shape;306;p25"/>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행동놀이방 Dataset</a:t>
              </a:r>
              <a:endParaRPr b="1" sz="1100" u="none" cap="none" strike="noStrike">
                <a:solidFill>
                  <a:srgbClr val="7F7F7F"/>
                </a:solidFill>
                <a:latin typeface="Noto Sans JP"/>
                <a:ea typeface="Noto Sans JP"/>
                <a:cs typeface="Noto Sans JP"/>
                <a:sym typeface="Noto Sans JP"/>
              </a:endParaRPr>
            </a:p>
          </p:txBody>
        </p:sp>
        <p:sp>
          <p:nvSpPr>
            <p:cNvPr id="307" name="Google Shape;307;p25"/>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08" name="Google Shape;308;p25"/>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309" name="Google Shape;309;p25"/>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310" name="Google Shape;310;p25"/>
          <p:cNvSpPr/>
          <p:nvPr/>
        </p:nvSpPr>
        <p:spPr>
          <a:xfrm>
            <a:off x="792275" y="174750"/>
            <a:ext cx="10607400" cy="4996500"/>
          </a:xfrm>
          <a:prstGeom prst="rect">
            <a:avLst/>
          </a:prstGeom>
          <a:noFill/>
          <a:ln>
            <a:noFill/>
          </a:ln>
        </p:spPr>
        <p:txBody>
          <a:bodyPr anchorCtr="0" anchor="ctr" bIns="45700" lIns="91425" spcFirstLastPara="1" rIns="91425" wrap="square" tIns="45700">
            <a:noAutofit/>
          </a:bodyPr>
          <a:lstStyle/>
          <a:p>
            <a:pPr indent="-393700" lvl="0" marL="457200" rtl="0" algn="l">
              <a:lnSpc>
                <a:spcPct val="115000"/>
              </a:lnSpc>
              <a:spcBef>
                <a:spcPts val="0"/>
              </a:spcBef>
              <a:spcAft>
                <a:spcPts val="0"/>
              </a:spcAft>
              <a:buClr>
                <a:schemeClr val="dk1"/>
              </a:buClr>
              <a:buSzPts val="2600"/>
              <a:buFont typeface="Noto Sans JP"/>
              <a:buAutoNum type="arabicPeriod"/>
            </a:pPr>
            <a:r>
              <a:rPr b="1" lang="ko-KR" sz="2600">
                <a:solidFill>
                  <a:schemeClr val="dk1"/>
                </a:solidFill>
                <a:latin typeface="Noto Sans JP"/>
                <a:ea typeface="Noto Sans JP"/>
                <a:cs typeface="Noto Sans JP"/>
                <a:sym typeface="Noto Sans JP"/>
              </a:rPr>
              <a:t>Coco Dataset</a:t>
            </a:r>
            <a:endParaRPr b="1" sz="2600">
              <a:solidFill>
                <a:schemeClr val="dk1"/>
              </a:solidFill>
              <a:latin typeface="Noto Sans JP"/>
              <a:ea typeface="Noto Sans JP"/>
              <a:cs typeface="Noto Sans JP"/>
              <a:sym typeface="Noto Sans JP"/>
            </a:endParaRPr>
          </a:p>
          <a:p>
            <a:pPr indent="-393700" lvl="0" marL="457200" rtl="0" algn="l">
              <a:lnSpc>
                <a:spcPct val="115000"/>
              </a:lnSpc>
              <a:spcBef>
                <a:spcPts val="0"/>
              </a:spcBef>
              <a:spcAft>
                <a:spcPts val="0"/>
              </a:spcAft>
              <a:buClr>
                <a:schemeClr val="dk1"/>
              </a:buClr>
              <a:buSzPts val="2600"/>
              <a:buFont typeface="Noto Sans JP"/>
              <a:buAutoNum type="arabicPeriod"/>
            </a:pPr>
            <a:r>
              <a:rPr b="1" lang="ko-KR" sz="2600">
                <a:solidFill>
                  <a:schemeClr val="dk1"/>
                </a:solidFill>
                <a:latin typeface="Noto Sans JP"/>
                <a:ea typeface="Noto Sans JP"/>
                <a:cs typeface="Noto Sans JP"/>
                <a:sym typeface="Noto Sans JP"/>
              </a:rPr>
              <a:t>Converted Dataset on the Web to Coco type</a:t>
            </a:r>
            <a:endParaRPr b="1" sz="2600">
              <a:solidFill>
                <a:schemeClr val="dk1"/>
              </a:solidFill>
              <a:latin typeface="Noto Sans JP"/>
              <a:ea typeface="Noto Sans JP"/>
              <a:cs typeface="Noto Sans JP"/>
              <a:sym typeface="Noto Sans JP"/>
            </a:endParaRPr>
          </a:p>
          <a:p>
            <a:pPr indent="-393700" lvl="0" marL="457200" rtl="0" algn="l">
              <a:lnSpc>
                <a:spcPct val="115000"/>
              </a:lnSpc>
              <a:spcBef>
                <a:spcPts val="0"/>
              </a:spcBef>
              <a:spcAft>
                <a:spcPts val="0"/>
              </a:spcAft>
              <a:buClr>
                <a:schemeClr val="dk1"/>
              </a:buClr>
              <a:buSzPts val="2600"/>
              <a:buFont typeface="Noto Sans JP"/>
              <a:buAutoNum type="arabicPeriod"/>
            </a:pPr>
            <a:r>
              <a:rPr b="1" lang="ko-KR" sz="2600">
                <a:solidFill>
                  <a:schemeClr val="dk1"/>
                </a:solidFill>
                <a:latin typeface="Noto Sans JP"/>
                <a:ea typeface="Noto Sans JP"/>
                <a:cs typeface="Noto Sans JP"/>
                <a:sym typeface="Noto Sans JP"/>
              </a:rPr>
              <a:t>Our Own Dataset Made by LabelImg</a:t>
            </a:r>
            <a:endParaRPr b="1" sz="2600">
              <a:solidFill>
                <a:schemeClr val="dk1"/>
              </a:solidFill>
              <a:latin typeface="Noto Sans JP"/>
              <a:ea typeface="Noto Sans JP"/>
              <a:cs typeface="Noto Sans JP"/>
              <a:sym typeface="Noto Sans JP"/>
            </a:endParaRPr>
          </a:p>
          <a:p>
            <a:pPr indent="0" lvl="0" marL="0" rtl="0" algn="l">
              <a:lnSpc>
                <a:spcPct val="115000"/>
              </a:lnSpc>
              <a:spcBef>
                <a:spcPts val="1200"/>
              </a:spcBef>
              <a:spcAft>
                <a:spcPts val="0"/>
              </a:spcAft>
              <a:buClr>
                <a:schemeClr val="dk1"/>
              </a:buClr>
              <a:buSzPts val="1100"/>
              <a:buFont typeface="Arial"/>
              <a:buNone/>
            </a:pPr>
            <a:r>
              <a:t/>
            </a:r>
            <a:endParaRPr b="1" sz="1800">
              <a:solidFill>
                <a:schemeClr val="dk1"/>
              </a:solidFill>
              <a:latin typeface="Noto Sans JP"/>
              <a:ea typeface="Noto Sans JP"/>
              <a:cs typeface="Noto Sans JP"/>
              <a:sym typeface="Noto Sans JP"/>
            </a:endParaRPr>
          </a:p>
          <a:p>
            <a:pPr indent="0" lvl="0" marL="0" rtl="0" algn="l">
              <a:lnSpc>
                <a:spcPct val="90000"/>
              </a:lnSpc>
              <a:spcBef>
                <a:spcPts val="1200"/>
              </a:spcBef>
              <a:spcAft>
                <a:spcPts val="0"/>
              </a:spcAft>
              <a:buClr>
                <a:schemeClr val="dk1"/>
              </a:buClr>
              <a:buSzPts val="1100"/>
              <a:buFont typeface="Arial"/>
              <a:buNone/>
            </a:pPr>
            <a:r>
              <a:rPr b="1" lang="ko-KR" sz="2600">
                <a:solidFill>
                  <a:schemeClr val="dk1"/>
                </a:solidFill>
                <a:latin typeface="Noto Sans JP"/>
                <a:ea typeface="Noto Sans JP"/>
                <a:cs typeface="Noto Sans JP"/>
                <a:sym typeface="Noto Sans JP"/>
              </a:rPr>
              <a:t>→ 1+2+3 DataSet Was Used In 행동 놀이방</a:t>
            </a:r>
            <a:endParaRPr b="1" sz="2600">
              <a:solidFill>
                <a:schemeClr val="dk1"/>
              </a:solidFill>
              <a:latin typeface="Noto Sans JP"/>
              <a:ea typeface="Noto Sans JP"/>
              <a:cs typeface="Noto Sans JP"/>
              <a:sym typeface="Noto Sans JP"/>
            </a:endParaRPr>
          </a:p>
          <a:p>
            <a:pPr indent="0" lvl="0" marL="0" rtl="0" algn="l">
              <a:lnSpc>
                <a:spcPct val="90000"/>
              </a:lnSpc>
              <a:spcBef>
                <a:spcPts val="800"/>
              </a:spcBef>
              <a:spcAft>
                <a:spcPts val="0"/>
              </a:spcAft>
              <a:buClr>
                <a:schemeClr val="dk1"/>
              </a:buClr>
              <a:buSzPts val="1100"/>
              <a:buFont typeface="Arial"/>
              <a:buNone/>
            </a:pPr>
            <a:r>
              <a:rPr b="1" lang="ko-KR" sz="2600">
                <a:solidFill>
                  <a:schemeClr val="dk1"/>
                </a:solidFill>
                <a:latin typeface="Noto Sans JP"/>
                <a:ea typeface="Noto Sans JP"/>
                <a:cs typeface="Noto Sans JP"/>
                <a:sym typeface="Noto Sans JP"/>
              </a:rPr>
              <a:t>  </a:t>
            </a:r>
            <a:r>
              <a:rPr b="1" lang="ko-KR" sz="2000">
                <a:solidFill>
                  <a:schemeClr val="dk1"/>
                </a:solidFill>
                <a:latin typeface="Noto Sans JP"/>
                <a:ea typeface="Noto Sans JP"/>
                <a:cs typeface="Noto Sans JP"/>
                <a:sym typeface="Noto Sans JP"/>
              </a:rPr>
              <a:t>▷About 40,000↑ Images of 20 Class (Fruits and Supplies)</a:t>
            </a:r>
            <a:endParaRPr b="1" sz="2000">
              <a:solidFill>
                <a:schemeClr val="dk1"/>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100"/>
              <a:buFont typeface="Arial"/>
              <a:buNone/>
            </a:pPr>
            <a:r>
              <a:t/>
            </a:r>
            <a:endParaRPr b="1" sz="1800">
              <a:solidFill>
                <a:schemeClr val="dk1"/>
              </a:solidFill>
              <a:latin typeface="Noto Sans JP"/>
              <a:ea typeface="Noto Sans JP"/>
              <a:cs typeface="Noto Sans JP"/>
              <a:sym typeface="Noto Sans JP"/>
            </a:endParaRPr>
          </a:p>
          <a:p>
            <a:pPr indent="0" lvl="0" marL="0" rtl="0" algn="l">
              <a:lnSpc>
                <a:spcPct val="90000"/>
              </a:lnSpc>
              <a:spcBef>
                <a:spcPts val="1200"/>
              </a:spcBef>
              <a:spcAft>
                <a:spcPts val="1200"/>
              </a:spcAft>
              <a:buClr>
                <a:schemeClr val="dk1"/>
              </a:buClr>
              <a:buSzPts val="1100"/>
              <a:buFont typeface="Arial"/>
              <a:buNone/>
            </a:pPr>
            <a:r>
              <a:rPr b="1" lang="ko-KR" sz="2600">
                <a:solidFill>
                  <a:schemeClr val="dk1"/>
                </a:solidFill>
                <a:latin typeface="Noto Sans JP"/>
                <a:ea typeface="Noto Sans JP"/>
                <a:cs typeface="Noto Sans JP"/>
                <a:sym typeface="Noto Sans JP"/>
              </a:rPr>
              <a:t>→ Trained as YOLOv8 Model Over 150 epochs</a:t>
            </a:r>
            <a:endParaRPr b="1" sz="1800">
              <a:solidFill>
                <a:schemeClr val="dk1"/>
              </a:solidFill>
              <a:highlight>
                <a:srgbClr val="FDFDFD"/>
              </a:highlight>
              <a:latin typeface="Noto Sans JP"/>
              <a:ea typeface="Noto Sans JP"/>
              <a:cs typeface="Noto Sans JP"/>
              <a:sym typeface="Noto Sans JP"/>
            </a:endParaRPr>
          </a:p>
        </p:txBody>
      </p:sp>
      <p:sp>
        <p:nvSpPr>
          <p:cNvPr id="311" name="Google Shape;311;p25"/>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pic>
        <p:nvPicPr>
          <p:cNvPr id="312" name="Google Shape;312;p25"/>
          <p:cNvPicPr preferRelativeResize="0"/>
          <p:nvPr/>
        </p:nvPicPr>
        <p:blipFill>
          <a:blip r:embed="rId3">
            <a:alphaModFix/>
          </a:blip>
          <a:stretch>
            <a:fillRect/>
          </a:stretch>
        </p:blipFill>
        <p:spPr>
          <a:xfrm>
            <a:off x="2463975" y="4614550"/>
            <a:ext cx="7264051" cy="2040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grpSp>
        <p:nvGrpSpPr>
          <p:cNvPr id="317" name="Google Shape;317;p26"/>
          <p:cNvGrpSpPr/>
          <p:nvPr/>
        </p:nvGrpSpPr>
        <p:grpSpPr>
          <a:xfrm>
            <a:off x="173966" y="78163"/>
            <a:ext cx="11844000" cy="6627626"/>
            <a:chOff x="173966" y="78163"/>
            <a:chExt cx="11844000" cy="6627626"/>
          </a:xfrm>
        </p:grpSpPr>
        <p:sp>
          <p:nvSpPr>
            <p:cNvPr id="318" name="Google Shape;318;p26"/>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19" name="Google Shape;319;p26"/>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20" name="Google Shape;320;p26"/>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321" name="Google Shape;321;p26"/>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322" name="Google Shape;322;p26"/>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23" name="Google Shape;323;p26"/>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24" name="Google Shape;324;p26"/>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Main HyperParameters</a:t>
              </a:r>
              <a:endParaRPr b="1" sz="1100" u="none" cap="none" strike="noStrike">
                <a:solidFill>
                  <a:srgbClr val="7F7F7F"/>
                </a:solidFill>
                <a:latin typeface="Noto Sans JP"/>
                <a:ea typeface="Noto Sans JP"/>
                <a:cs typeface="Noto Sans JP"/>
                <a:sym typeface="Noto Sans JP"/>
              </a:endParaRPr>
            </a:p>
          </p:txBody>
        </p:sp>
        <p:sp>
          <p:nvSpPr>
            <p:cNvPr id="325" name="Google Shape;325;p26"/>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26" name="Google Shape;326;p26"/>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327" name="Google Shape;327;p26"/>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328" name="Google Shape;328;p26"/>
          <p:cNvSpPr/>
          <p:nvPr/>
        </p:nvSpPr>
        <p:spPr>
          <a:xfrm>
            <a:off x="4897500" y="5771950"/>
            <a:ext cx="3566100" cy="8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700">
                <a:solidFill>
                  <a:srgbClr val="595959"/>
                </a:solidFill>
              </a:rPr>
              <a:t>{</a:t>
            </a:r>
            <a:r>
              <a:rPr b="1" lang="ko-KR" sz="1700">
                <a:solidFill>
                  <a:srgbClr val="595959"/>
                </a:solidFill>
              </a:rPr>
              <a:t>emotion data model}</a:t>
            </a:r>
            <a:r>
              <a:rPr b="1" lang="ko-KR" sz="1700">
                <a:solidFill>
                  <a:srgbClr val="595959"/>
                </a:solidFill>
              </a:rPr>
              <a:t> </a:t>
            </a:r>
            <a:endParaRPr b="1" sz="1700">
              <a:solidFill>
                <a:srgbClr val="595959"/>
              </a:solidFill>
            </a:endParaRPr>
          </a:p>
          <a:p>
            <a:pPr indent="0" lvl="0" marL="0" rtl="0" algn="l">
              <a:spcBef>
                <a:spcPts val="0"/>
              </a:spcBef>
              <a:spcAft>
                <a:spcPts val="0"/>
              </a:spcAft>
              <a:buNone/>
            </a:pPr>
            <a:r>
              <a:rPr b="1" lang="ko-KR" sz="1700">
                <a:solidFill>
                  <a:srgbClr val="595959"/>
                </a:solidFill>
              </a:rPr>
              <a:t>args.yaml</a:t>
            </a:r>
            <a:endParaRPr b="1" sz="1700">
              <a:solidFill>
                <a:srgbClr val="595959"/>
              </a:solidFill>
            </a:endParaRPr>
          </a:p>
        </p:txBody>
      </p:sp>
      <p:sp>
        <p:nvSpPr>
          <p:cNvPr id="329" name="Google Shape;329;p26"/>
          <p:cNvSpPr/>
          <p:nvPr/>
        </p:nvSpPr>
        <p:spPr>
          <a:xfrm>
            <a:off x="8279250" y="5771950"/>
            <a:ext cx="3566100" cy="8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1700">
                <a:solidFill>
                  <a:srgbClr val="595959"/>
                </a:solidFill>
              </a:rPr>
              <a:t>{object data model}</a:t>
            </a:r>
            <a:endParaRPr b="1" sz="1700">
              <a:solidFill>
                <a:srgbClr val="595959"/>
              </a:solidFill>
            </a:endParaRPr>
          </a:p>
          <a:p>
            <a:pPr indent="0" lvl="0" marL="0" rtl="0" algn="l">
              <a:spcBef>
                <a:spcPts val="0"/>
              </a:spcBef>
              <a:spcAft>
                <a:spcPts val="0"/>
              </a:spcAft>
              <a:buNone/>
            </a:pPr>
            <a:r>
              <a:rPr b="1" lang="ko-KR" sz="1700">
                <a:solidFill>
                  <a:srgbClr val="595959"/>
                </a:solidFill>
              </a:rPr>
              <a:t>args.yaml</a:t>
            </a:r>
            <a:endParaRPr b="1" sz="1700">
              <a:solidFill>
                <a:srgbClr val="595959"/>
              </a:solidFill>
            </a:endParaRPr>
          </a:p>
        </p:txBody>
      </p:sp>
      <p:sp>
        <p:nvSpPr>
          <p:cNvPr id="330" name="Google Shape;330;p26"/>
          <p:cNvSpPr/>
          <p:nvPr/>
        </p:nvSpPr>
        <p:spPr>
          <a:xfrm>
            <a:off x="794900" y="1347525"/>
            <a:ext cx="3566100" cy="4301700"/>
          </a:xfrm>
          <a:prstGeom prst="roundRect">
            <a:avLst>
              <a:gd fmla="val 16667" name="adj"/>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393700" lvl="0" marL="457200" rtl="0" algn="l">
              <a:spcBef>
                <a:spcPts val="0"/>
              </a:spcBef>
              <a:spcAft>
                <a:spcPts val="0"/>
              </a:spcAft>
              <a:buSzPts val="2600"/>
              <a:buFont typeface="Noto Sans JP"/>
              <a:buAutoNum type="arabicPeriod"/>
            </a:pPr>
            <a:r>
              <a:rPr b="1" lang="ko-KR" sz="2600">
                <a:latin typeface="Noto Sans JP"/>
                <a:ea typeface="Noto Sans JP"/>
                <a:cs typeface="Noto Sans JP"/>
                <a:sym typeface="Noto Sans JP"/>
              </a:rPr>
              <a:t>epoch</a:t>
            </a:r>
            <a:endParaRPr b="1" sz="2600">
              <a:latin typeface="Noto Sans JP"/>
              <a:ea typeface="Noto Sans JP"/>
              <a:cs typeface="Noto Sans JP"/>
              <a:sym typeface="Noto Sans JP"/>
            </a:endParaRPr>
          </a:p>
          <a:p>
            <a:pPr indent="0" lvl="0" marL="457200" rtl="0" algn="l">
              <a:spcBef>
                <a:spcPts val="0"/>
              </a:spcBef>
              <a:spcAft>
                <a:spcPts val="0"/>
              </a:spcAft>
              <a:buNone/>
            </a:pPr>
            <a:r>
              <a:t/>
            </a:r>
            <a:endParaRPr b="1" sz="2600">
              <a:latin typeface="Noto Sans JP"/>
              <a:ea typeface="Noto Sans JP"/>
              <a:cs typeface="Noto Sans JP"/>
              <a:sym typeface="Noto Sans JP"/>
            </a:endParaRPr>
          </a:p>
          <a:p>
            <a:pPr indent="-393700" lvl="0" marL="457200" rtl="0" algn="l">
              <a:spcBef>
                <a:spcPts val="0"/>
              </a:spcBef>
              <a:spcAft>
                <a:spcPts val="0"/>
              </a:spcAft>
              <a:buSzPts val="2600"/>
              <a:buFont typeface="Noto Sans JP"/>
              <a:buAutoNum type="arabicPeriod"/>
            </a:pPr>
            <a:r>
              <a:rPr b="1" lang="ko-KR" sz="2600">
                <a:latin typeface="Noto Sans JP"/>
                <a:ea typeface="Noto Sans JP"/>
                <a:cs typeface="Noto Sans JP"/>
                <a:sym typeface="Noto Sans JP"/>
              </a:rPr>
              <a:t>batch size</a:t>
            </a:r>
            <a:endParaRPr b="1" sz="2600">
              <a:latin typeface="Noto Sans JP"/>
              <a:ea typeface="Noto Sans JP"/>
              <a:cs typeface="Noto Sans JP"/>
              <a:sym typeface="Noto Sans JP"/>
            </a:endParaRPr>
          </a:p>
          <a:p>
            <a:pPr indent="0" lvl="0" marL="457200" rtl="0" algn="l">
              <a:spcBef>
                <a:spcPts val="0"/>
              </a:spcBef>
              <a:spcAft>
                <a:spcPts val="0"/>
              </a:spcAft>
              <a:buNone/>
            </a:pPr>
            <a:r>
              <a:t/>
            </a:r>
            <a:endParaRPr b="1" sz="2600">
              <a:latin typeface="Noto Sans JP"/>
              <a:ea typeface="Noto Sans JP"/>
              <a:cs typeface="Noto Sans JP"/>
              <a:sym typeface="Noto Sans JP"/>
            </a:endParaRPr>
          </a:p>
          <a:p>
            <a:pPr indent="-393700" lvl="0" marL="457200" rtl="0" algn="l">
              <a:spcBef>
                <a:spcPts val="0"/>
              </a:spcBef>
              <a:spcAft>
                <a:spcPts val="0"/>
              </a:spcAft>
              <a:buSzPts val="2600"/>
              <a:buFont typeface="Noto Sans JP"/>
              <a:buAutoNum type="arabicPeriod"/>
            </a:pPr>
            <a:r>
              <a:rPr b="1" lang="ko-KR" sz="2600">
                <a:latin typeface="Noto Sans JP"/>
                <a:ea typeface="Noto Sans JP"/>
                <a:cs typeface="Noto Sans JP"/>
                <a:sym typeface="Noto Sans JP"/>
              </a:rPr>
              <a:t>optimizer</a:t>
            </a:r>
            <a:endParaRPr b="1" sz="2600">
              <a:latin typeface="Noto Sans JP"/>
              <a:ea typeface="Noto Sans JP"/>
              <a:cs typeface="Noto Sans JP"/>
              <a:sym typeface="Noto Sans JP"/>
            </a:endParaRPr>
          </a:p>
          <a:p>
            <a:pPr indent="0" lvl="0" marL="0" rtl="0" algn="l">
              <a:spcBef>
                <a:spcPts val="0"/>
              </a:spcBef>
              <a:spcAft>
                <a:spcPts val="0"/>
              </a:spcAft>
              <a:buNone/>
            </a:pPr>
            <a:r>
              <a:t/>
            </a:r>
            <a:endParaRPr/>
          </a:p>
        </p:txBody>
      </p:sp>
      <p:pic>
        <p:nvPicPr>
          <p:cNvPr id="331" name="Google Shape;331;p26"/>
          <p:cNvPicPr preferRelativeResize="0"/>
          <p:nvPr/>
        </p:nvPicPr>
        <p:blipFill rotWithShape="1">
          <a:blip r:embed="rId3">
            <a:alphaModFix/>
          </a:blip>
          <a:srcRect b="20363" l="2058" r="84516" t="47158"/>
          <a:stretch/>
        </p:blipFill>
        <p:spPr>
          <a:xfrm>
            <a:off x="8279250" y="1224800"/>
            <a:ext cx="3341832" cy="4547151"/>
          </a:xfrm>
          <a:prstGeom prst="rect">
            <a:avLst/>
          </a:prstGeom>
          <a:noFill/>
          <a:ln cap="flat" cmpd="sng" w="28575">
            <a:solidFill>
              <a:srgbClr val="7F7F7F"/>
            </a:solidFill>
            <a:prstDash val="solid"/>
            <a:round/>
            <a:headEnd len="sm" w="sm" type="none"/>
            <a:tailEnd len="sm" w="sm" type="none"/>
          </a:ln>
        </p:spPr>
      </p:pic>
      <p:pic>
        <p:nvPicPr>
          <p:cNvPr id="332" name="Google Shape;332;p26"/>
          <p:cNvPicPr preferRelativeResize="0"/>
          <p:nvPr/>
        </p:nvPicPr>
        <p:blipFill rotWithShape="1">
          <a:blip r:embed="rId4">
            <a:alphaModFix/>
          </a:blip>
          <a:srcRect b="20209" l="68151" r="18338" t="47497"/>
          <a:stretch/>
        </p:blipFill>
        <p:spPr>
          <a:xfrm>
            <a:off x="4897500" y="1224800"/>
            <a:ext cx="3381749" cy="4547143"/>
          </a:xfrm>
          <a:prstGeom prst="rect">
            <a:avLst/>
          </a:prstGeom>
          <a:noFill/>
          <a:ln cap="flat" cmpd="sng" w="19050">
            <a:solidFill>
              <a:srgbClr val="595959"/>
            </a:solidFill>
            <a:prstDash val="solid"/>
            <a:round/>
            <a:headEnd len="sm" w="sm" type="none"/>
            <a:tailEnd len="sm" w="sm" type="none"/>
          </a:ln>
        </p:spPr>
      </p:pic>
      <p:sp>
        <p:nvSpPr>
          <p:cNvPr id="333" name="Google Shape;333;p26"/>
          <p:cNvSpPr/>
          <p:nvPr/>
        </p:nvSpPr>
        <p:spPr>
          <a:xfrm>
            <a:off x="5004750" y="1110125"/>
            <a:ext cx="1903800" cy="4359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5004750" y="1790075"/>
            <a:ext cx="1903800" cy="4359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8463600" y="1224800"/>
            <a:ext cx="2355000" cy="4359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4897500" y="5336050"/>
            <a:ext cx="2355000" cy="4359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8463600" y="5455850"/>
            <a:ext cx="2757000" cy="4359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8463600" y="1925125"/>
            <a:ext cx="2000100" cy="4359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grpSp>
        <p:nvGrpSpPr>
          <p:cNvPr id="343" name="Google Shape;343;p27"/>
          <p:cNvGrpSpPr/>
          <p:nvPr/>
        </p:nvGrpSpPr>
        <p:grpSpPr>
          <a:xfrm>
            <a:off x="173966" y="78163"/>
            <a:ext cx="11844000" cy="6627626"/>
            <a:chOff x="173966" y="78163"/>
            <a:chExt cx="11844000" cy="6627626"/>
          </a:xfrm>
        </p:grpSpPr>
        <p:sp>
          <p:nvSpPr>
            <p:cNvPr id="344" name="Google Shape;344;p27"/>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45" name="Google Shape;345;p27"/>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46" name="Google Shape;346;p27"/>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347" name="Google Shape;347;p27"/>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348" name="Google Shape;348;p27"/>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49" name="Google Shape;349;p27"/>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50" name="Google Shape;350;p27"/>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Challenges - AI</a:t>
              </a:r>
              <a:endParaRPr b="1" sz="1100" u="none" cap="none" strike="noStrike">
                <a:solidFill>
                  <a:srgbClr val="7F7F7F"/>
                </a:solidFill>
                <a:latin typeface="Noto Sans JP"/>
                <a:ea typeface="Noto Sans JP"/>
                <a:cs typeface="Noto Sans JP"/>
                <a:sym typeface="Noto Sans JP"/>
              </a:endParaRPr>
            </a:p>
          </p:txBody>
        </p:sp>
        <p:sp>
          <p:nvSpPr>
            <p:cNvPr id="351" name="Google Shape;351;p27"/>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52" name="Google Shape;352;p27"/>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353" name="Google Shape;353;p27"/>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354" name="Google Shape;354;p27"/>
          <p:cNvSpPr/>
          <p:nvPr/>
        </p:nvSpPr>
        <p:spPr>
          <a:xfrm>
            <a:off x="575775" y="1134350"/>
            <a:ext cx="10830600" cy="4996500"/>
          </a:xfrm>
          <a:prstGeom prst="rect">
            <a:avLst/>
          </a:prstGeom>
          <a:noFill/>
          <a:ln>
            <a:noFill/>
          </a:ln>
        </p:spPr>
        <p:txBody>
          <a:bodyPr anchorCtr="0" anchor="t" bIns="45700" lIns="91425" spcFirstLastPara="1" rIns="91425" wrap="square" tIns="45700">
            <a:noAutofit/>
          </a:bodyPr>
          <a:lstStyle/>
          <a:p>
            <a:pPr indent="-387350" lvl="0" marL="457200" marR="0" rtl="0" algn="just">
              <a:lnSpc>
                <a:spcPct val="20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 </a:t>
            </a:r>
            <a:r>
              <a:rPr b="1" lang="ko-KR" sz="2500">
                <a:solidFill>
                  <a:schemeClr val="dk1"/>
                </a:solidFill>
                <a:latin typeface="Noto Sans JP"/>
                <a:ea typeface="Noto Sans JP"/>
                <a:cs typeface="Noto Sans JP"/>
                <a:sym typeface="Noto Sans JP"/>
              </a:rPr>
              <a:t>Data Verification For High-Quality</a:t>
            </a:r>
            <a:endParaRPr b="1" sz="2500">
              <a:solidFill>
                <a:schemeClr val="dk1"/>
              </a:solidFill>
              <a:latin typeface="Noto Sans JP"/>
              <a:ea typeface="Noto Sans JP"/>
              <a:cs typeface="Noto Sans JP"/>
              <a:sym typeface="Noto Sans JP"/>
            </a:endParaRPr>
          </a:p>
          <a:p>
            <a:pPr indent="-387350" lvl="0" marL="457200" marR="0" rtl="0" algn="just">
              <a:lnSpc>
                <a:spcPct val="20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 </a:t>
            </a:r>
            <a:r>
              <a:rPr b="1" lang="ko-KR" sz="2500">
                <a:solidFill>
                  <a:schemeClr val="dk1"/>
                </a:solidFill>
                <a:latin typeface="Noto Sans JP"/>
                <a:ea typeface="Noto Sans JP"/>
                <a:cs typeface="Noto Sans JP"/>
                <a:sym typeface="Noto Sans JP"/>
              </a:rPr>
              <a:t>Data Augmentation To Increase Efficient</a:t>
            </a:r>
            <a:endParaRPr b="1" sz="2500">
              <a:solidFill>
                <a:schemeClr val="dk1"/>
              </a:solidFill>
              <a:latin typeface="Noto Sans JP"/>
              <a:ea typeface="Noto Sans JP"/>
              <a:cs typeface="Noto Sans JP"/>
              <a:sym typeface="Noto Sans JP"/>
            </a:endParaRPr>
          </a:p>
          <a:p>
            <a:pPr indent="-387350" lvl="0" marL="457200" marR="0" rtl="0" algn="just">
              <a:lnSpc>
                <a:spcPct val="20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 </a:t>
            </a:r>
            <a:r>
              <a:rPr b="1" lang="ko-KR" sz="2500">
                <a:solidFill>
                  <a:schemeClr val="dk1"/>
                </a:solidFill>
                <a:latin typeface="Noto Sans JP"/>
                <a:ea typeface="Noto Sans JP"/>
                <a:cs typeface="Noto Sans JP"/>
                <a:sym typeface="Noto Sans JP"/>
              </a:rPr>
              <a:t>Set the Number of Dataset for Each Class to be Similar</a:t>
            </a:r>
            <a:endParaRPr b="1" sz="2500">
              <a:solidFill>
                <a:schemeClr val="dk1"/>
              </a:solidFill>
              <a:latin typeface="Noto Sans JP"/>
              <a:ea typeface="Noto Sans JP"/>
              <a:cs typeface="Noto Sans JP"/>
              <a:sym typeface="Noto Sans JP"/>
            </a:endParaRPr>
          </a:p>
          <a:p>
            <a:pPr indent="-387350" lvl="0" marL="457200" marR="0" rtl="0" algn="just">
              <a:lnSpc>
                <a:spcPct val="20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 Tests for various Epochs, Batch size, Image size, etc…</a:t>
            </a:r>
            <a:endParaRPr b="1" sz="2500">
              <a:solidFill>
                <a:schemeClr val="dk1"/>
              </a:solidFill>
              <a:latin typeface="Noto Sans JP"/>
              <a:ea typeface="Noto Sans JP"/>
              <a:cs typeface="Noto Sans JP"/>
              <a:sym typeface="Noto Sans JP"/>
            </a:endParaRPr>
          </a:p>
          <a:p>
            <a:pPr indent="0" lvl="0" marL="457200" marR="0" rtl="0" algn="just">
              <a:lnSpc>
                <a:spcPct val="200000"/>
              </a:lnSpc>
              <a:spcBef>
                <a:spcPts val="0"/>
              </a:spcBef>
              <a:spcAft>
                <a:spcPts val="0"/>
              </a:spcAft>
              <a:buNone/>
            </a:pPr>
            <a:r>
              <a:t/>
            </a:r>
            <a:endParaRPr b="1" sz="2500">
              <a:solidFill>
                <a:schemeClr val="dk1"/>
              </a:solidFill>
              <a:latin typeface="Noto Sans JP"/>
              <a:ea typeface="Noto Sans JP"/>
              <a:cs typeface="Noto Sans JP"/>
              <a:sym typeface="Noto Sans JP"/>
            </a:endParaRPr>
          </a:p>
          <a:p>
            <a:pPr indent="0" lvl="0" marL="0" marR="0" rtl="0" algn="just">
              <a:lnSpc>
                <a:spcPct val="200000"/>
              </a:lnSpc>
              <a:spcBef>
                <a:spcPts val="0"/>
              </a:spcBef>
              <a:spcAft>
                <a:spcPts val="0"/>
              </a:spcAft>
              <a:buNone/>
            </a:pPr>
            <a:r>
              <a:rPr b="1" lang="ko-KR" sz="2000">
                <a:solidFill>
                  <a:schemeClr val="dk1"/>
                </a:solidFill>
                <a:latin typeface="Noto Sans JP"/>
                <a:ea typeface="Noto Sans JP"/>
                <a:cs typeface="Noto Sans JP"/>
                <a:sym typeface="Noto Sans JP"/>
              </a:rPr>
              <a:t>                                                                         </a:t>
            </a:r>
            <a:r>
              <a:rPr b="1" lang="ko-KR" sz="3500">
                <a:solidFill>
                  <a:schemeClr val="dk1"/>
                </a:solidFill>
                <a:latin typeface="Noto Sans JP"/>
                <a:ea typeface="Noto Sans JP"/>
                <a:cs typeface="Noto Sans JP"/>
                <a:sym typeface="Noto Sans JP"/>
              </a:rPr>
              <a:t>Find The Best Model !!</a:t>
            </a:r>
            <a:endParaRPr b="1" sz="3500">
              <a:solidFill>
                <a:schemeClr val="dk1"/>
              </a:solidFill>
              <a:latin typeface="Noto Sans JP"/>
              <a:ea typeface="Noto Sans JP"/>
              <a:cs typeface="Noto Sans JP"/>
              <a:sym typeface="Noto Sans JP"/>
            </a:endParaRPr>
          </a:p>
          <a:p>
            <a:pPr indent="0" lvl="0" marL="0" rtl="0" algn="l">
              <a:lnSpc>
                <a:spcPct val="200000"/>
              </a:lnSpc>
              <a:spcBef>
                <a:spcPts val="0"/>
              </a:spcBef>
              <a:spcAft>
                <a:spcPts val="0"/>
              </a:spcAft>
              <a:buClr>
                <a:schemeClr val="dk1"/>
              </a:buClr>
              <a:buSzPts val="1100"/>
              <a:buFont typeface="Arial"/>
              <a:buNone/>
            </a:pPr>
            <a:r>
              <a:t/>
            </a:r>
            <a:endParaRPr b="1" sz="2000">
              <a:solidFill>
                <a:schemeClr val="dk1"/>
              </a:solidFill>
              <a:latin typeface="Noto Sans JP"/>
              <a:ea typeface="Noto Sans JP"/>
              <a:cs typeface="Noto Sans JP"/>
              <a:sym typeface="Noto Sans JP"/>
            </a:endParaRPr>
          </a:p>
        </p:txBody>
      </p:sp>
      <p:pic>
        <p:nvPicPr>
          <p:cNvPr id="355" name="Google Shape;355;p27"/>
          <p:cNvPicPr preferRelativeResize="0"/>
          <p:nvPr/>
        </p:nvPicPr>
        <p:blipFill>
          <a:blip r:embed="rId3">
            <a:alphaModFix/>
          </a:blip>
          <a:stretch>
            <a:fillRect/>
          </a:stretch>
        </p:blipFill>
        <p:spPr>
          <a:xfrm>
            <a:off x="1638552" y="4320427"/>
            <a:ext cx="2954800" cy="200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grpSp>
        <p:nvGrpSpPr>
          <p:cNvPr id="360" name="Google Shape;360;p28"/>
          <p:cNvGrpSpPr/>
          <p:nvPr/>
        </p:nvGrpSpPr>
        <p:grpSpPr>
          <a:xfrm>
            <a:off x="173966" y="78163"/>
            <a:ext cx="11844000" cy="6627626"/>
            <a:chOff x="173966" y="78163"/>
            <a:chExt cx="11844000" cy="6627626"/>
          </a:xfrm>
        </p:grpSpPr>
        <p:sp>
          <p:nvSpPr>
            <p:cNvPr id="361" name="Google Shape;361;p28"/>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62" name="Google Shape;362;p28"/>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63" name="Google Shape;363;p28"/>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364" name="Google Shape;364;p28"/>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365" name="Google Shape;365;p28"/>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66" name="Google Shape;366;p28"/>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67" name="Google Shape;367;p28"/>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Challenges - Front-End</a:t>
              </a:r>
              <a:endParaRPr b="1" sz="1100" u="none" cap="none" strike="noStrike">
                <a:solidFill>
                  <a:srgbClr val="7F7F7F"/>
                </a:solidFill>
                <a:latin typeface="Noto Sans JP"/>
                <a:ea typeface="Noto Sans JP"/>
                <a:cs typeface="Noto Sans JP"/>
                <a:sym typeface="Noto Sans JP"/>
              </a:endParaRPr>
            </a:p>
          </p:txBody>
        </p:sp>
        <p:sp>
          <p:nvSpPr>
            <p:cNvPr id="368" name="Google Shape;368;p28"/>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69" name="Google Shape;369;p28"/>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370" name="Google Shape;370;p28"/>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371" name="Google Shape;371;p28"/>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b="1" lang="ko-KR" sz="2400">
                <a:latin typeface="Noto Sans JP"/>
                <a:ea typeface="Noto Sans JP"/>
                <a:cs typeface="Noto Sans JP"/>
                <a:sym typeface="Noto Sans JP"/>
              </a:rPr>
              <a:t>Autistic Child-friendly Web Design:</a:t>
            </a:r>
            <a:endParaRPr b="1" sz="2400">
              <a:latin typeface="Noto Sans JP"/>
              <a:ea typeface="Noto Sans JP"/>
              <a:cs typeface="Noto Sans JP"/>
              <a:sym typeface="Noto Sans JP"/>
            </a:endParaRPr>
          </a:p>
          <a:p>
            <a:pPr indent="457200" lvl="0" marL="0" marR="0" rtl="0" algn="just">
              <a:lnSpc>
                <a:spcPct val="150000"/>
              </a:lnSpc>
              <a:spcBef>
                <a:spcPts val="0"/>
              </a:spcBef>
              <a:spcAft>
                <a:spcPts val="0"/>
              </a:spcAft>
              <a:buClr>
                <a:schemeClr val="dk1"/>
              </a:buClr>
              <a:buSzPts val="1100"/>
              <a:buFont typeface="Arial"/>
              <a:buNone/>
            </a:pPr>
            <a:r>
              <a:rPr b="1" lang="ko-KR" sz="1900">
                <a:latin typeface="Noto Sans JP"/>
                <a:ea typeface="Noto Sans JP"/>
                <a:cs typeface="Noto Sans JP"/>
                <a:sym typeface="Noto Sans JP"/>
              </a:rPr>
              <a:t>Minimized website components for easier comprehension</a:t>
            </a:r>
            <a:endParaRPr b="1" sz="1900">
              <a:latin typeface="Noto Sans JP"/>
              <a:ea typeface="Noto Sans JP"/>
              <a:cs typeface="Noto Sans JP"/>
              <a:sym typeface="Noto Sans JP"/>
            </a:endParaRPr>
          </a:p>
          <a:p>
            <a:pPr indent="457200" lvl="0" marL="0" marR="0" rtl="0" algn="just">
              <a:lnSpc>
                <a:spcPct val="150000"/>
              </a:lnSpc>
              <a:spcBef>
                <a:spcPts val="0"/>
              </a:spcBef>
              <a:spcAft>
                <a:spcPts val="0"/>
              </a:spcAft>
              <a:buClr>
                <a:schemeClr val="dk1"/>
              </a:buClr>
              <a:buSzPts val="1100"/>
              <a:buFont typeface="Arial"/>
              <a:buNone/>
            </a:pPr>
            <a:r>
              <a:rPr b="1" lang="ko-KR" sz="1900">
                <a:latin typeface="Noto Sans JP"/>
                <a:ea typeface="Noto Sans JP"/>
                <a:cs typeface="Noto Sans JP"/>
                <a:sym typeface="Noto Sans JP"/>
              </a:rPr>
              <a:t>Prioritized immediate, experiential elements</a:t>
            </a:r>
            <a:endParaRPr b="1" sz="1900">
              <a:latin typeface="Noto Sans JP"/>
              <a:ea typeface="Noto Sans JP"/>
              <a:cs typeface="Noto Sans JP"/>
              <a:sym typeface="Noto Sans JP"/>
            </a:endParaRPr>
          </a:p>
          <a:p>
            <a:pPr indent="0" lvl="0" marL="0" marR="0" rtl="0" algn="just">
              <a:lnSpc>
                <a:spcPct val="150000"/>
              </a:lnSpc>
              <a:spcBef>
                <a:spcPts val="0"/>
              </a:spcBef>
              <a:spcAft>
                <a:spcPts val="0"/>
              </a:spcAft>
              <a:buSzPts val="1100"/>
              <a:buNone/>
            </a:pPr>
            <a:r>
              <a:t/>
            </a:r>
            <a:endParaRPr b="1" sz="1900">
              <a:latin typeface="Noto Sans JP"/>
              <a:ea typeface="Noto Sans JP"/>
              <a:cs typeface="Noto Sans JP"/>
              <a:sym typeface="Noto Sans JP"/>
            </a:endParaRPr>
          </a:p>
          <a:p>
            <a:pPr indent="0" lvl="0" marL="0" marR="0" rtl="0" algn="just">
              <a:lnSpc>
                <a:spcPct val="150000"/>
              </a:lnSpc>
              <a:spcBef>
                <a:spcPts val="0"/>
              </a:spcBef>
              <a:spcAft>
                <a:spcPts val="0"/>
              </a:spcAft>
              <a:buClr>
                <a:schemeClr val="dk1"/>
              </a:buClr>
              <a:buSzPts val="1100"/>
              <a:buFont typeface="Arial"/>
              <a:buNone/>
            </a:pPr>
            <a:r>
              <a:rPr b="1" lang="ko-KR" sz="2500">
                <a:latin typeface="Noto Sans JP"/>
                <a:ea typeface="Noto Sans JP"/>
                <a:cs typeface="Noto Sans JP"/>
                <a:sym typeface="Noto Sans JP"/>
              </a:rPr>
              <a:t>Audio Guide Implementation:</a:t>
            </a:r>
            <a:endParaRPr b="1" sz="2500">
              <a:latin typeface="Noto Sans JP"/>
              <a:ea typeface="Noto Sans JP"/>
              <a:cs typeface="Noto Sans JP"/>
              <a:sym typeface="Noto Sans JP"/>
            </a:endParaRPr>
          </a:p>
          <a:p>
            <a:pPr indent="457200" lvl="0" marL="0" marR="0" rtl="0" algn="just">
              <a:lnSpc>
                <a:spcPct val="150000"/>
              </a:lnSpc>
              <a:spcBef>
                <a:spcPts val="0"/>
              </a:spcBef>
              <a:spcAft>
                <a:spcPts val="0"/>
              </a:spcAft>
              <a:buClr>
                <a:schemeClr val="dk1"/>
              </a:buClr>
              <a:buSzPts val="1100"/>
              <a:buFont typeface="Arial"/>
              <a:buNone/>
            </a:pPr>
            <a:r>
              <a:rPr b="1" lang="ko-KR" sz="1900">
                <a:latin typeface="Noto Sans JP"/>
                <a:ea typeface="Noto Sans JP"/>
                <a:cs typeface="Noto Sans JP"/>
                <a:sym typeface="Noto Sans JP"/>
              </a:rPr>
              <a:t>Initial issue: Auto-play of audio guide prevented by web browser policy</a:t>
            </a:r>
            <a:endParaRPr b="1" sz="1900">
              <a:latin typeface="Noto Sans JP"/>
              <a:ea typeface="Noto Sans JP"/>
              <a:cs typeface="Noto Sans JP"/>
              <a:sym typeface="Noto Sans JP"/>
            </a:endParaRPr>
          </a:p>
          <a:p>
            <a:pPr indent="457200" lvl="0" marL="0" marR="0" rtl="0" algn="just">
              <a:lnSpc>
                <a:spcPct val="150000"/>
              </a:lnSpc>
              <a:spcBef>
                <a:spcPts val="0"/>
              </a:spcBef>
              <a:spcAft>
                <a:spcPts val="0"/>
              </a:spcAft>
              <a:buClr>
                <a:schemeClr val="dk1"/>
              </a:buClr>
              <a:buSzPts val="1100"/>
              <a:buFont typeface="Arial"/>
              <a:buNone/>
            </a:pPr>
            <a:r>
              <a:rPr b="1" lang="ko-KR" sz="1900">
                <a:latin typeface="Noto Sans JP"/>
                <a:ea typeface="Noto Sans JP"/>
                <a:cs typeface="Noto Sans JP"/>
                <a:sym typeface="Noto Sans JP"/>
              </a:rPr>
              <a:t>Solution: Implemented an intuitive icon button to manually trigger audio guide play</a:t>
            </a:r>
            <a:endParaRPr b="1" sz="1900">
              <a:latin typeface="Noto Sans JP"/>
              <a:ea typeface="Noto Sans JP"/>
              <a:cs typeface="Noto Sans JP"/>
              <a:sym typeface="Noto Sans JP"/>
            </a:endParaRPr>
          </a:p>
          <a:p>
            <a:pPr indent="0" lvl="0" marL="0" marR="0" rtl="0" algn="just">
              <a:lnSpc>
                <a:spcPct val="150000"/>
              </a:lnSpc>
              <a:spcBef>
                <a:spcPts val="0"/>
              </a:spcBef>
              <a:spcAft>
                <a:spcPts val="0"/>
              </a:spcAft>
              <a:buNone/>
            </a:pPr>
            <a:r>
              <a:t/>
            </a:r>
            <a:endParaRPr b="1" sz="1900">
              <a:latin typeface="Noto Sans JP"/>
              <a:ea typeface="Noto Sans JP"/>
              <a:cs typeface="Noto Sans JP"/>
              <a:sym typeface="Noto Sans JP"/>
            </a:endParaRPr>
          </a:p>
        </p:txBody>
      </p:sp>
      <p:sp>
        <p:nvSpPr>
          <p:cNvPr id="372" name="Google Shape;372;p28"/>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pic>
        <p:nvPicPr>
          <p:cNvPr id="373" name="Google Shape;373;p28"/>
          <p:cNvPicPr preferRelativeResize="0"/>
          <p:nvPr/>
        </p:nvPicPr>
        <p:blipFill>
          <a:blip r:embed="rId3">
            <a:alphaModFix/>
          </a:blip>
          <a:stretch>
            <a:fillRect/>
          </a:stretch>
        </p:blipFill>
        <p:spPr>
          <a:xfrm>
            <a:off x="5717927" y="4910275"/>
            <a:ext cx="1008848" cy="882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grpSp>
        <p:nvGrpSpPr>
          <p:cNvPr id="378" name="Google Shape;378;p29"/>
          <p:cNvGrpSpPr/>
          <p:nvPr/>
        </p:nvGrpSpPr>
        <p:grpSpPr>
          <a:xfrm>
            <a:off x="173966" y="78163"/>
            <a:ext cx="11844000" cy="6627626"/>
            <a:chOff x="173966" y="78163"/>
            <a:chExt cx="11844000" cy="6627626"/>
          </a:xfrm>
        </p:grpSpPr>
        <p:sp>
          <p:nvSpPr>
            <p:cNvPr id="379" name="Google Shape;379;p29"/>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80" name="Google Shape;380;p29"/>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81" name="Google Shape;381;p29"/>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382" name="Google Shape;382;p29"/>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383" name="Google Shape;383;p29"/>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84" name="Google Shape;384;p29"/>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85" name="Google Shape;385;p29"/>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Challenges - Back-End</a:t>
              </a:r>
              <a:endParaRPr b="1" sz="1100" u="none" cap="none" strike="noStrike">
                <a:solidFill>
                  <a:srgbClr val="7F7F7F"/>
                </a:solidFill>
                <a:latin typeface="Noto Sans JP"/>
                <a:ea typeface="Noto Sans JP"/>
                <a:cs typeface="Noto Sans JP"/>
                <a:sym typeface="Noto Sans JP"/>
              </a:endParaRPr>
            </a:p>
          </p:txBody>
        </p:sp>
        <p:sp>
          <p:nvSpPr>
            <p:cNvPr id="386" name="Google Shape;386;p29"/>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87" name="Google Shape;387;p29"/>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388" name="Google Shape;388;p29"/>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389" name="Google Shape;389;p29"/>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SzPts val="1100"/>
              <a:buNone/>
            </a:pPr>
            <a:r>
              <a:rPr b="1" lang="ko-KR" sz="2500">
                <a:latin typeface="Noto Sans JP"/>
                <a:ea typeface="Noto Sans JP"/>
                <a:cs typeface="Noto Sans JP"/>
                <a:sym typeface="Noto Sans JP"/>
              </a:rPr>
              <a:t>Compatibility between video streaming and web server:</a:t>
            </a:r>
            <a:endParaRPr b="1" sz="2500">
              <a:latin typeface="Noto Sans JP"/>
              <a:ea typeface="Noto Sans JP"/>
              <a:cs typeface="Noto Sans JP"/>
              <a:sym typeface="Noto Sans JP"/>
            </a:endParaRPr>
          </a:p>
          <a:p>
            <a:pPr indent="0" lvl="0" marL="0" marR="0" rtl="0" algn="just">
              <a:lnSpc>
                <a:spcPct val="150000"/>
              </a:lnSpc>
              <a:spcBef>
                <a:spcPts val="0"/>
              </a:spcBef>
              <a:spcAft>
                <a:spcPts val="0"/>
              </a:spcAft>
              <a:buClr>
                <a:schemeClr val="dk1"/>
              </a:buClr>
              <a:buSzPts val="1100"/>
              <a:buFont typeface="Arial"/>
              <a:buNone/>
            </a:pPr>
            <a:r>
              <a:t/>
            </a:r>
            <a:endParaRPr b="1" sz="1800">
              <a:latin typeface="Noto Sans JP"/>
              <a:ea typeface="Noto Sans JP"/>
              <a:cs typeface="Noto Sans JP"/>
              <a:sym typeface="Noto Sans JP"/>
            </a:endParaRPr>
          </a:p>
          <a:p>
            <a:pPr indent="0" lvl="0" marL="0" marR="0" rtl="0" algn="just">
              <a:lnSpc>
                <a:spcPct val="150000"/>
              </a:lnSpc>
              <a:spcBef>
                <a:spcPts val="0"/>
              </a:spcBef>
              <a:spcAft>
                <a:spcPts val="0"/>
              </a:spcAft>
              <a:buClr>
                <a:schemeClr val="dk1"/>
              </a:buClr>
              <a:buSzPts val="1100"/>
              <a:buFont typeface="Arial"/>
              <a:buNone/>
            </a:pPr>
            <a:r>
              <a:rPr b="1" lang="ko-KR" sz="1800">
                <a:latin typeface="Noto Sans JP"/>
                <a:ea typeface="Noto Sans JP"/>
                <a:cs typeface="Noto Sans JP"/>
                <a:sym typeface="Noto Sans JP"/>
              </a:rPr>
              <a:t>Initial Setup: Local environment configuration for video processing using YOLO and OpenCV</a:t>
            </a:r>
            <a:endParaRPr b="1" sz="1800">
              <a:latin typeface="Noto Sans JP"/>
              <a:ea typeface="Noto Sans JP"/>
              <a:cs typeface="Noto Sans JP"/>
              <a:sym typeface="Noto Sans JP"/>
            </a:endParaRPr>
          </a:p>
          <a:p>
            <a:pPr indent="0" lvl="0" marL="0" marR="0" rtl="0" algn="just">
              <a:lnSpc>
                <a:spcPct val="150000"/>
              </a:lnSpc>
              <a:spcBef>
                <a:spcPts val="0"/>
              </a:spcBef>
              <a:spcAft>
                <a:spcPts val="0"/>
              </a:spcAft>
              <a:buClr>
                <a:schemeClr val="dk1"/>
              </a:buClr>
              <a:buSzPts val="1100"/>
              <a:buFont typeface="Arial"/>
              <a:buNone/>
            </a:pPr>
            <a:r>
              <a:rPr b="1" lang="ko-KR" sz="1800">
                <a:latin typeface="Noto Sans JP"/>
                <a:ea typeface="Noto Sans JP"/>
                <a:cs typeface="Noto Sans JP"/>
                <a:sym typeface="Noto Sans JP"/>
              </a:rPr>
              <a:t>Issue: Incompatibility of the local code when transferred to a web server</a:t>
            </a:r>
            <a:endParaRPr b="1" sz="1800">
              <a:latin typeface="Noto Sans JP"/>
              <a:ea typeface="Noto Sans JP"/>
              <a:cs typeface="Noto Sans JP"/>
              <a:sym typeface="Noto Sans JP"/>
            </a:endParaRPr>
          </a:p>
          <a:p>
            <a:pPr indent="0" lvl="0" marL="0" marR="0" rtl="0" algn="just">
              <a:lnSpc>
                <a:spcPct val="150000"/>
              </a:lnSpc>
              <a:spcBef>
                <a:spcPts val="0"/>
              </a:spcBef>
              <a:spcAft>
                <a:spcPts val="0"/>
              </a:spcAft>
              <a:buClr>
                <a:schemeClr val="dk1"/>
              </a:buClr>
              <a:buSzPts val="1100"/>
              <a:buFont typeface="Arial"/>
              <a:buNone/>
            </a:pPr>
            <a:r>
              <a:rPr b="1" lang="ko-KR" sz="1800">
                <a:latin typeface="Noto Sans JP"/>
                <a:ea typeface="Noto Sans JP"/>
                <a:cs typeface="Noto Sans JP"/>
                <a:sym typeface="Noto Sans JP"/>
              </a:rPr>
              <a:t>Solution: Implementation of WebRTC for real-time video acquisition from web server</a:t>
            </a:r>
            <a:endParaRPr b="1" sz="1800">
              <a:latin typeface="Noto Sans JP"/>
              <a:ea typeface="Noto Sans JP"/>
              <a:cs typeface="Noto Sans JP"/>
              <a:sym typeface="Noto Sans JP"/>
            </a:endParaRPr>
          </a:p>
          <a:p>
            <a:pPr indent="0" lvl="0" marL="0" marR="0" rtl="0" algn="just">
              <a:lnSpc>
                <a:spcPct val="150000"/>
              </a:lnSpc>
              <a:spcBef>
                <a:spcPts val="0"/>
              </a:spcBef>
              <a:spcAft>
                <a:spcPts val="0"/>
              </a:spcAft>
              <a:buNone/>
            </a:pPr>
            <a:r>
              <a:t/>
            </a:r>
            <a:endParaRPr b="1" sz="1800">
              <a:latin typeface="Noto Sans JP"/>
              <a:ea typeface="Noto Sans JP"/>
              <a:cs typeface="Noto Sans JP"/>
              <a:sym typeface="Noto Sans JP"/>
            </a:endParaRPr>
          </a:p>
        </p:txBody>
      </p:sp>
      <p:sp>
        <p:nvSpPr>
          <p:cNvPr id="390" name="Google Shape;390;p29"/>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grpSp>
        <p:nvGrpSpPr>
          <p:cNvPr id="395" name="Google Shape;395;p30"/>
          <p:cNvGrpSpPr/>
          <p:nvPr/>
        </p:nvGrpSpPr>
        <p:grpSpPr>
          <a:xfrm>
            <a:off x="173966" y="78163"/>
            <a:ext cx="11844000" cy="6627626"/>
            <a:chOff x="173966" y="78163"/>
            <a:chExt cx="11844000" cy="6627626"/>
          </a:xfrm>
        </p:grpSpPr>
        <p:sp>
          <p:nvSpPr>
            <p:cNvPr id="396" name="Google Shape;396;p30"/>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397" name="Google Shape;397;p30"/>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398" name="Google Shape;398;p30"/>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399" name="Google Shape;399;p30"/>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400" name="Google Shape;400;p30"/>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01" name="Google Shape;401;p30"/>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02" name="Google Shape;402;p30"/>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Limitation - AI</a:t>
              </a:r>
              <a:endParaRPr b="1" sz="1100" u="none" cap="none" strike="noStrike">
                <a:solidFill>
                  <a:srgbClr val="7F7F7F"/>
                </a:solidFill>
                <a:latin typeface="Noto Sans JP"/>
                <a:ea typeface="Noto Sans JP"/>
                <a:cs typeface="Noto Sans JP"/>
                <a:sym typeface="Noto Sans JP"/>
              </a:endParaRPr>
            </a:p>
          </p:txBody>
        </p:sp>
        <p:sp>
          <p:nvSpPr>
            <p:cNvPr id="403" name="Google Shape;403;p30"/>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404" name="Google Shape;404;p30"/>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405" name="Google Shape;405;p30"/>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406" name="Google Shape;406;p30"/>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graphicFrame>
        <p:nvGraphicFramePr>
          <p:cNvPr id="407" name="Google Shape;407;p30"/>
          <p:cNvGraphicFramePr/>
          <p:nvPr/>
        </p:nvGraphicFramePr>
        <p:xfrm>
          <a:off x="264100" y="883150"/>
          <a:ext cx="3000000" cy="3000000"/>
        </p:xfrm>
        <a:graphic>
          <a:graphicData uri="http://schemas.openxmlformats.org/drawingml/2006/table">
            <a:tbl>
              <a:tblPr>
                <a:noFill/>
                <a:tableStyleId>{41BA9781-A622-4D70-8F64-A1AA184A2E21}</a:tableStyleId>
              </a:tblPr>
              <a:tblGrid>
                <a:gridCol w="1846925"/>
                <a:gridCol w="9728375"/>
              </a:tblGrid>
              <a:tr h="3032725">
                <a:tc>
                  <a:txBody>
                    <a:bodyPr/>
                    <a:lstStyle/>
                    <a:p>
                      <a:pPr indent="0" lvl="0" marL="0" rtl="0" algn="ctr">
                        <a:spcBef>
                          <a:spcPts val="0"/>
                        </a:spcBef>
                        <a:spcAft>
                          <a:spcPts val="0"/>
                        </a:spcAft>
                        <a:buNone/>
                      </a:pPr>
                      <a:r>
                        <a:rPr b="1" lang="ko-KR" sz="2000"/>
                        <a:t>“감정 놀이방”</a:t>
                      </a:r>
                      <a:endParaRPr b="1" sz="2000"/>
                    </a:p>
                  </a:txBody>
                  <a:tcPr marT="91425" marB="91425" marR="91425" marL="91425" anchor="ctr">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solidFill>
                      <a:srgbClr val="A4C2F4"/>
                    </a:solidFill>
                  </a:tcPr>
                </a:tc>
                <a:tc>
                  <a:txBody>
                    <a:bodyPr/>
                    <a:lstStyle/>
                    <a:p>
                      <a:pPr indent="-355600" lvl="0" marL="457200" rtl="0" algn="l">
                        <a:spcBef>
                          <a:spcPts val="0"/>
                        </a:spcBef>
                        <a:spcAft>
                          <a:spcPts val="0"/>
                        </a:spcAft>
                        <a:buSzPts val="2000"/>
                        <a:buAutoNum type="arabicPeriod"/>
                      </a:pPr>
                      <a:r>
                        <a:rPr b="1" lang="ko-KR" sz="2000"/>
                        <a:t>N</a:t>
                      </a:r>
                      <a:r>
                        <a:rPr b="1" lang="ko-KR" sz="2000"/>
                        <a:t>eutral and Normal emotions was Deleted</a:t>
                      </a:r>
                      <a:endParaRPr b="1" sz="2000"/>
                    </a:p>
                    <a:p>
                      <a:pPr indent="0" lvl="0" marL="0" rtl="0" algn="l">
                        <a:spcBef>
                          <a:spcPts val="0"/>
                        </a:spcBef>
                        <a:spcAft>
                          <a:spcPts val="0"/>
                        </a:spcAft>
                        <a:buNone/>
                      </a:pPr>
                      <a:r>
                        <a:rPr lang="ko-KR" sz="1700">
                          <a:solidFill>
                            <a:srgbClr val="695D46"/>
                          </a:solidFill>
                          <a:latin typeface="Noto Sans JP"/>
                          <a:ea typeface="Noto Sans JP"/>
                          <a:cs typeface="Noto Sans JP"/>
                          <a:sym typeface="Noto Sans JP"/>
                        </a:rPr>
                        <a:t>     </a:t>
                      </a:r>
                      <a:r>
                        <a:rPr lang="ko-KR" sz="1700">
                          <a:solidFill>
                            <a:srgbClr val="695D46"/>
                          </a:solidFill>
                          <a:latin typeface="Noto Sans JP"/>
                          <a:ea typeface="Noto Sans JP"/>
                          <a:cs typeface="Noto Sans JP"/>
                          <a:sym typeface="Noto Sans JP"/>
                        </a:rPr>
                        <a:t>▷ </a:t>
                      </a:r>
                      <a:r>
                        <a:rPr lang="ko-KR" sz="1700"/>
                        <a:t>In the case of emotions without a clear characteristic difference, it was not well distinguished.</a:t>
                      </a:r>
                      <a:endParaRPr sz="1700"/>
                    </a:p>
                    <a:p>
                      <a:pPr indent="0" lvl="0" marL="457200" rtl="0" algn="l">
                        <a:spcBef>
                          <a:spcPts val="0"/>
                        </a:spcBef>
                        <a:spcAft>
                          <a:spcPts val="0"/>
                        </a:spcAft>
                        <a:buNone/>
                      </a:pPr>
                      <a:r>
                        <a:t/>
                      </a:r>
                      <a:endParaRPr sz="1700"/>
                    </a:p>
                    <a:p>
                      <a:pPr indent="-355600" lvl="0" marL="457200" rtl="0" algn="l">
                        <a:spcBef>
                          <a:spcPts val="0"/>
                        </a:spcBef>
                        <a:spcAft>
                          <a:spcPts val="0"/>
                        </a:spcAft>
                        <a:buSzPts val="2000"/>
                        <a:buAutoNum type="arabicPeriod"/>
                      </a:pPr>
                      <a:r>
                        <a:rPr b="1" lang="ko-KR" sz="2000"/>
                        <a:t>Most of the raw data are Western images</a:t>
                      </a:r>
                      <a:endParaRPr b="1" sz="2000"/>
                    </a:p>
                    <a:p>
                      <a:pPr indent="0" lvl="0" marL="0" rtl="0" algn="l">
                        <a:spcBef>
                          <a:spcPts val="0"/>
                        </a:spcBef>
                        <a:spcAft>
                          <a:spcPts val="0"/>
                        </a:spcAft>
                        <a:buNone/>
                      </a:pPr>
                      <a:r>
                        <a:rPr lang="ko-KR" sz="1700">
                          <a:solidFill>
                            <a:srgbClr val="695D46"/>
                          </a:solidFill>
                          <a:latin typeface="Noto Sans JP"/>
                          <a:ea typeface="Noto Sans JP"/>
                          <a:cs typeface="Noto Sans JP"/>
                          <a:sym typeface="Noto Sans JP"/>
                        </a:rPr>
                        <a:t>     ▷ </a:t>
                      </a:r>
                      <a:r>
                        <a:rPr lang="ko-KR" sz="1700"/>
                        <a:t>Performance may be slightly lower than expected results because of the ratio of Asian images </a:t>
                      </a:r>
                      <a:endParaRPr sz="1700"/>
                    </a:p>
                    <a:p>
                      <a:pPr indent="0" lvl="0" marL="457200" rtl="0" algn="l">
                        <a:spcBef>
                          <a:spcPts val="0"/>
                        </a:spcBef>
                        <a:spcAft>
                          <a:spcPts val="0"/>
                        </a:spcAft>
                        <a:buNone/>
                      </a:pPr>
                      <a:r>
                        <a:t/>
                      </a:r>
                      <a:endParaRPr sz="1700"/>
                    </a:p>
                    <a:p>
                      <a:pPr indent="-355600" lvl="0" marL="457200" rtl="0" algn="l">
                        <a:spcBef>
                          <a:spcPts val="0"/>
                        </a:spcBef>
                        <a:spcAft>
                          <a:spcPts val="0"/>
                        </a:spcAft>
                        <a:buSzPts val="2000"/>
                        <a:buAutoNum type="arabicPeriod"/>
                      </a:pPr>
                      <a:r>
                        <a:rPr b="1" lang="ko-KR" sz="2000"/>
                        <a:t>R</a:t>
                      </a:r>
                      <a:r>
                        <a:rPr b="1" lang="ko-KR" sz="2000"/>
                        <a:t>aw data mainly focuses on Adult images</a:t>
                      </a:r>
                      <a:endParaRPr b="1" sz="2000"/>
                    </a:p>
                    <a:p>
                      <a:pPr indent="0" lvl="0" marL="0" rtl="0" algn="l">
                        <a:spcBef>
                          <a:spcPts val="0"/>
                        </a:spcBef>
                        <a:spcAft>
                          <a:spcPts val="0"/>
                        </a:spcAft>
                        <a:buNone/>
                      </a:pPr>
                      <a:r>
                        <a:rPr lang="ko-KR" sz="1700">
                          <a:solidFill>
                            <a:srgbClr val="695D46"/>
                          </a:solidFill>
                          <a:latin typeface="Noto Sans JP"/>
                          <a:ea typeface="Noto Sans JP"/>
                          <a:cs typeface="Noto Sans JP"/>
                          <a:sym typeface="Noto Sans JP"/>
                        </a:rPr>
                        <a:t>     ▷ </a:t>
                      </a:r>
                      <a:r>
                        <a:rPr lang="ko-KR" sz="1700"/>
                        <a:t>The users of our project are mainly autistic patients from childhood to adolescence, </a:t>
                      </a:r>
                      <a:endParaRPr sz="1700"/>
                    </a:p>
                    <a:p>
                      <a:pPr indent="0" lvl="0" marL="0" rtl="0" algn="l">
                        <a:spcBef>
                          <a:spcPts val="0"/>
                        </a:spcBef>
                        <a:spcAft>
                          <a:spcPts val="0"/>
                        </a:spcAft>
                        <a:buNone/>
                      </a:pPr>
                      <a:r>
                        <a:rPr lang="ko-KR" sz="1700"/>
                        <a:t>       But it recognizes Children's Facial emotions, So the Performance is Lower than  expected.</a:t>
                      </a:r>
                      <a:endParaRPr sz="1700"/>
                    </a:p>
                  </a:txBody>
                  <a:tcPr marT="91425" marB="91425" marR="91425" marL="91425" anchor="ctr">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r>
              <a:tr h="2642475">
                <a:tc>
                  <a:txBody>
                    <a:bodyPr/>
                    <a:lstStyle/>
                    <a:p>
                      <a:pPr indent="0" lvl="0" marL="0" rtl="0" algn="ctr">
                        <a:spcBef>
                          <a:spcPts val="0"/>
                        </a:spcBef>
                        <a:spcAft>
                          <a:spcPts val="0"/>
                        </a:spcAft>
                        <a:buNone/>
                      </a:pPr>
                      <a:r>
                        <a:rPr b="1" lang="ko-KR" sz="2000"/>
                        <a:t>“행동 놀이방”</a:t>
                      </a:r>
                      <a:endParaRPr b="1" sz="2000"/>
                    </a:p>
                  </a:txBody>
                  <a:tcPr marT="91425" marB="91425" marR="91425" marL="91425" anchor="ctr">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ko-KR" sz="2000">
                          <a:solidFill>
                            <a:schemeClr val="dk1"/>
                          </a:solidFill>
                        </a:rPr>
                        <a:t>1. The Accuracy didn't come out as high as we expected</a:t>
                      </a:r>
                      <a:endParaRPr sz="1700">
                        <a:solidFill>
                          <a:schemeClr val="dk1"/>
                        </a:solidFill>
                      </a:endParaRPr>
                    </a:p>
                    <a:p>
                      <a:pPr indent="0" lvl="0" marL="0" rtl="0" algn="l">
                        <a:spcBef>
                          <a:spcPts val="0"/>
                        </a:spcBef>
                        <a:spcAft>
                          <a:spcPts val="0"/>
                        </a:spcAft>
                        <a:buNone/>
                      </a:pPr>
                      <a:r>
                        <a:rPr lang="ko-KR" sz="1700">
                          <a:solidFill>
                            <a:srgbClr val="695D46"/>
                          </a:solidFill>
                          <a:latin typeface="Noto Sans JP"/>
                          <a:ea typeface="Noto Sans JP"/>
                          <a:cs typeface="Noto Sans JP"/>
                          <a:sym typeface="Noto Sans JP"/>
                        </a:rPr>
                        <a:t>     </a:t>
                      </a:r>
                      <a:endParaRPr sz="1700">
                        <a:solidFill>
                          <a:srgbClr val="695D46"/>
                        </a:solidFill>
                        <a:latin typeface="Noto Sans JP"/>
                        <a:ea typeface="Noto Sans JP"/>
                        <a:cs typeface="Noto Sans JP"/>
                        <a:sym typeface="Noto Sans JP"/>
                      </a:endParaRPr>
                    </a:p>
                    <a:p>
                      <a:pPr indent="0" lvl="0" marL="0" rtl="0" algn="l">
                        <a:spcBef>
                          <a:spcPts val="0"/>
                        </a:spcBef>
                        <a:spcAft>
                          <a:spcPts val="0"/>
                        </a:spcAft>
                        <a:buNone/>
                      </a:pPr>
                      <a:r>
                        <a:rPr lang="ko-KR" sz="1700">
                          <a:solidFill>
                            <a:srgbClr val="695D46"/>
                          </a:solidFill>
                          <a:latin typeface="Noto Sans JP"/>
                          <a:ea typeface="Noto Sans JP"/>
                          <a:cs typeface="Noto Sans JP"/>
                          <a:sym typeface="Noto Sans JP"/>
                        </a:rPr>
                        <a:t>     ▷ </a:t>
                      </a:r>
                      <a:r>
                        <a:rPr lang="ko-KR" sz="1700">
                          <a:solidFill>
                            <a:schemeClr val="dk1"/>
                          </a:solidFill>
                        </a:rPr>
                        <a:t>There is a limit to getting a High-Definition and High-Quality Dataset for 20 classes</a:t>
                      </a:r>
                      <a:endParaRPr sz="1700">
                        <a:solidFill>
                          <a:schemeClr val="dk1"/>
                        </a:solidFill>
                      </a:endParaRPr>
                    </a:p>
                    <a:p>
                      <a:pPr indent="0" lvl="0" marL="0" rtl="0" algn="l">
                        <a:spcBef>
                          <a:spcPts val="0"/>
                        </a:spcBef>
                        <a:spcAft>
                          <a:spcPts val="0"/>
                        </a:spcAft>
                        <a:buNone/>
                      </a:pPr>
                      <a:r>
                        <a:rPr lang="ko-KR" sz="1700">
                          <a:solidFill>
                            <a:srgbClr val="695D46"/>
                          </a:solidFill>
                          <a:latin typeface="Noto Sans JP"/>
                          <a:ea typeface="Noto Sans JP"/>
                          <a:cs typeface="Noto Sans JP"/>
                          <a:sym typeface="Noto Sans JP"/>
                        </a:rPr>
                        <a:t>     ▷ </a:t>
                      </a:r>
                      <a:r>
                        <a:rPr lang="ko-KR" sz="1700">
                          <a:solidFill>
                            <a:schemeClr val="dk1"/>
                          </a:solidFill>
                        </a:rPr>
                        <a:t>YOLO is not good at detecting Small Object ( Shortcoming of YOLO )</a:t>
                      </a:r>
                      <a:endParaRPr sz="1700">
                        <a:solidFill>
                          <a:schemeClr val="dk1"/>
                        </a:solidFill>
                      </a:endParaRPr>
                    </a:p>
                    <a:p>
                      <a:pPr indent="0" lvl="0" marL="0" rtl="0" algn="l">
                        <a:spcBef>
                          <a:spcPts val="0"/>
                        </a:spcBef>
                        <a:spcAft>
                          <a:spcPts val="0"/>
                        </a:spcAft>
                        <a:buNone/>
                      </a:pPr>
                      <a:r>
                        <a:rPr lang="ko-KR" sz="1700">
                          <a:solidFill>
                            <a:srgbClr val="695D46"/>
                          </a:solidFill>
                          <a:latin typeface="Noto Sans JP"/>
                          <a:ea typeface="Noto Sans JP"/>
                          <a:cs typeface="Noto Sans JP"/>
                          <a:sym typeface="Noto Sans JP"/>
                        </a:rPr>
                        <a:t>     ▷ </a:t>
                      </a:r>
                      <a:r>
                        <a:rPr lang="ko-KR" sz="1700">
                          <a:solidFill>
                            <a:schemeClr val="dk1"/>
                          </a:solidFill>
                        </a:rPr>
                        <a:t>So Model often cannot recognize Some Classes of Object according to the Angle</a:t>
                      </a:r>
                      <a:endParaRPr sz="1700">
                        <a:solidFill>
                          <a:schemeClr val="dk1"/>
                        </a:solidFill>
                      </a:endParaRPr>
                    </a:p>
                  </a:txBody>
                  <a:tcPr marT="91425" marB="91425" marR="91425" marL="91425" anchor="ctr">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grpSp>
        <p:nvGrpSpPr>
          <p:cNvPr id="412" name="Google Shape;412;p31"/>
          <p:cNvGrpSpPr/>
          <p:nvPr/>
        </p:nvGrpSpPr>
        <p:grpSpPr>
          <a:xfrm>
            <a:off x="173966" y="78163"/>
            <a:ext cx="11844000" cy="6627626"/>
            <a:chOff x="173966" y="78163"/>
            <a:chExt cx="11844000" cy="6627626"/>
          </a:xfrm>
        </p:grpSpPr>
        <p:sp>
          <p:nvSpPr>
            <p:cNvPr id="413" name="Google Shape;413;p31"/>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14" name="Google Shape;414;p31"/>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415" name="Google Shape;415;p31"/>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416" name="Google Shape;416;p31"/>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417" name="Google Shape;417;p31"/>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18" name="Google Shape;418;p31"/>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19" name="Google Shape;419;p31"/>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Limitation - Web</a:t>
              </a:r>
              <a:endParaRPr b="1" sz="1100" u="none" cap="none" strike="noStrike">
                <a:solidFill>
                  <a:srgbClr val="7F7F7F"/>
                </a:solidFill>
                <a:latin typeface="Noto Sans JP"/>
                <a:ea typeface="Noto Sans JP"/>
                <a:cs typeface="Noto Sans JP"/>
                <a:sym typeface="Noto Sans JP"/>
              </a:endParaRPr>
            </a:p>
          </p:txBody>
        </p:sp>
        <p:sp>
          <p:nvSpPr>
            <p:cNvPr id="420" name="Google Shape;420;p31"/>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421" name="Google Shape;421;p31"/>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422" name="Google Shape;422;p31"/>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423" name="Google Shape;423;p31"/>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387350" lvl="0" marL="457200" rtl="0" algn="just">
              <a:lnSpc>
                <a:spcPct val="20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F</a:t>
            </a:r>
            <a:r>
              <a:rPr b="1" lang="ko-KR" sz="2500">
                <a:solidFill>
                  <a:schemeClr val="dk1"/>
                </a:solidFill>
                <a:latin typeface="Noto Sans JP"/>
                <a:ea typeface="Noto Sans JP"/>
                <a:cs typeface="Noto Sans JP"/>
                <a:sym typeface="Noto Sans JP"/>
              </a:rPr>
              <a:t>unctionality dependency on web browser</a:t>
            </a:r>
            <a:endParaRPr b="1" sz="2500">
              <a:solidFill>
                <a:schemeClr val="dk1"/>
              </a:solidFill>
              <a:latin typeface="Noto Sans JP"/>
              <a:ea typeface="Noto Sans JP"/>
              <a:cs typeface="Noto Sans JP"/>
              <a:sym typeface="Noto Sans JP"/>
            </a:endParaRPr>
          </a:p>
          <a:p>
            <a:pPr indent="-387350" lvl="0" marL="457200" rtl="0" algn="just">
              <a:lnSpc>
                <a:spcPct val="20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Real-time video streaming can be vulnerable to network</a:t>
            </a:r>
            <a:endParaRPr b="1" sz="2500">
              <a:solidFill>
                <a:schemeClr val="dk1"/>
              </a:solidFill>
              <a:latin typeface="Noto Sans JP"/>
              <a:ea typeface="Noto Sans JP"/>
              <a:cs typeface="Noto Sans JP"/>
              <a:sym typeface="Noto Sans JP"/>
            </a:endParaRPr>
          </a:p>
          <a:p>
            <a:pPr indent="-387350" lvl="0" marL="457200" rtl="0" algn="just">
              <a:lnSpc>
                <a:spcPct val="20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Security and privacy issue</a:t>
            </a:r>
            <a:endParaRPr b="1" sz="2500">
              <a:solidFill>
                <a:schemeClr val="dk1"/>
              </a:solidFill>
              <a:latin typeface="Noto Sans JP"/>
              <a:ea typeface="Noto Sans JP"/>
              <a:cs typeface="Noto Sans JP"/>
              <a:sym typeface="Noto Sans JP"/>
            </a:endParaRPr>
          </a:p>
          <a:p>
            <a:pPr indent="0" lvl="0" marL="457200" rtl="0" algn="just">
              <a:lnSpc>
                <a:spcPct val="200000"/>
              </a:lnSpc>
              <a:spcBef>
                <a:spcPts val="0"/>
              </a:spcBef>
              <a:spcAft>
                <a:spcPts val="0"/>
              </a:spcAft>
              <a:buNone/>
            </a:pPr>
            <a:r>
              <a:rPr b="1" lang="ko-KR" sz="2500">
                <a:solidFill>
                  <a:schemeClr val="dk1"/>
                </a:solidFill>
                <a:latin typeface="Noto Sans JP"/>
                <a:ea typeface="Noto Sans JP"/>
                <a:cs typeface="Noto Sans JP"/>
                <a:sym typeface="Noto Sans JP"/>
              </a:rPr>
              <a:t>These factors can affect the user experience in negative way</a:t>
            </a:r>
            <a:endParaRPr b="1" sz="2500">
              <a:solidFill>
                <a:schemeClr val="dk1"/>
              </a:solidFill>
              <a:latin typeface="Noto Sans JP"/>
              <a:ea typeface="Noto Sans JP"/>
              <a:cs typeface="Noto Sans JP"/>
              <a:sym typeface="Noto Sans JP"/>
            </a:endParaRPr>
          </a:p>
        </p:txBody>
      </p:sp>
      <p:sp>
        <p:nvSpPr>
          <p:cNvPr id="424" name="Google Shape;424;p31"/>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grpSp>
        <p:nvGrpSpPr>
          <p:cNvPr id="99" name="Google Shape;99;p14"/>
          <p:cNvGrpSpPr/>
          <p:nvPr/>
        </p:nvGrpSpPr>
        <p:grpSpPr>
          <a:xfrm>
            <a:off x="173966" y="78163"/>
            <a:ext cx="11844000" cy="6627626"/>
            <a:chOff x="173966" y="78163"/>
            <a:chExt cx="11844000" cy="6627626"/>
          </a:xfrm>
        </p:grpSpPr>
        <p:sp>
          <p:nvSpPr>
            <p:cNvPr id="100" name="Google Shape;100;p14"/>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01" name="Google Shape;101;p14"/>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02" name="Google Shape;102;p14"/>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103" name="Google Shape;103;p14"/>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104" name="Google Shape;104;p14"/>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05" name="Google Shape;105;p14"/>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06" name="Google Shape;106;p14"/>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CONTENTS</a:t>
              </a:r>
              <a:endParaRPr b="1" sz="1100" u="none" cap="none" strike="noStrike">
                <a:solidFill>
                  <a:srgbClr val="7F7F7F"/>
                </a:solidFill>
                <a:latin typeface="Noto Sans JP"/>
                <a:ea typeface="Noto Sans JP"/>
                <a:cs typeface="Noto Sans JP"/>
                <a:sym typeface="Noto Sans JP"/>
              </a:endParaRPr>
            </a:p>
          </p:txBody>
        </p:sp>
        <p:sp>
          <p:nvSpPr>
            <p:cNvPr id="107" name="Google Shape;107;p14"/>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08" name="Google Shape;108;p14"/>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109" name="Google Shape;109;p14"/>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110" name="Google Shape;110;p14"/>
          <p:cNvSpPr/>
          <p:nvPr/>
        </p:nvSpPr>
        <p:spPr>
          <a:xfrm>
            <a:off x="792275" y="1099700"/>
            <a:ext cx="10607400" cy="4996500"/>
          </a:xfrm>
          <a:prstGeom prst="rect">
            <a:avLst/>
          </a:prstGeom>
          <a:noFill/>
          <a:ln>
            <a:noFill/>
          </a:ln>
        </p:spPr>
        <p:txBody>
          <a:bodyPr anchorCtr="0" anchor="ctr" bIns="45700" lIns="91425" spcFirstLastPara="1" rIns="91425" wrap="square" tIns="45700">
            <a:noAutofit/>
          </a:bodyPr>
          <a:lstStyle/>
          <a:p>
            <a:pPr indent="-387350" lvl="0" marL="457200" rtl="0" algn="l">
              <a:lnSpc>
                <a:spcPct val="15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Objective and motivation</a:t>
            </a:r>
            <a:endParaRPr b="1" sz="2500">
              <a:solidFill>
                <a:schemeClr val="dk1"/>
              </a:solidFill>
              <a:latin typeface="Noto Sans JP"/>
              <a:ea typeface="Noto Sans JP"/>
              <a:cs typeface="Noto Sans JP"/>
              <a:sym typeface="Noto Sans JP"/>
            </a:endParaRPr>
          </a:p>
          <a:p>
            <a:pPr indent="-387350" lvl="0" marL="457200" rtl="0" algn="l">
              <a:lnSpc>
                <a:spcPct val="15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Final design</a:t>
            </a:r>
            <a:endParaRPr b="1" sz="2500">
              <a:solidFill>
                <a:schemeClr val="dk1"/>
              </a:solidFill>
              <a:latin typeface="Noto Sans JP"/>
              <a:ea typeface="Noto Sans JP"/>
              <a:cs typeface="Noto Sans JP"/>
              <a:sym typeface="Noto Sans JP"/>
            </a:endParaRPr>
          </a:p>
          <a:p>
            <a:pPr indent="-387350" lvl="0" marL="457200" rtl="0" algn="l">
              <a:lnSpc>
                <a:spcPct val="15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Final implementation – demo</a:t>
            </a:r>
            <a:endParaRPr b="1" sz="2500">
              <a:solidFill>
                <a:schemeClr val="dk1"/>
              </a:solidFill>
              <a:latin typeface="Noto Sans JP"/>
              <a:ea typeface="Noto Sans JP"/>
              <a:cs typeface="Noto Sans JP"/>
              <a:sym typeface="Noto Sans JP"/>
            </a:endParaRPr>
          </a:p>
          <a:p>
            <a:pPr indent="-387350" lvl="0" marL="457200" rtl="0" algn="l">
              <a:lnSpc>
                <a:spcPct val="15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AI - Model description</a:t>
            </a:r>
            <a:endParaRPr b="1" sz="2500">
              <a:solidFill>
                <a:schemeClr val="dk1"/>
              </a:solidFill>
              <a:latin typeface="Noto Sans JP"/>
              <a:ea typeface="Noto Sans JP"/>
              <a:cs typeface="Noto Sans JP"/>
              <a:sym typeface="Noto Sans JP"/>
            </a:endParaRPr>
          </a:p>
          <a:p>
            <a:pPr indent="-387350" lvl="0" marL="457200" rtl="0" algn="l">
              <a:lnSpc>
                <a:spcPct val="15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AI - Dataset</a:t>
            </a:r>
            <a:endParaRPr b="1" sz="2500">
              <a:solidFill>
                <a:schemeClr val="dk1"/>
              </a:solidFill>
              <a:latin typeface="Noto Sans JP"/>
              <a:ea typeface="Noto Sans JP"/>
              <a:cs typeface="Noto Sans JP"/>
              <a:sym typeface="Noto Sans JP"/>
            </a:endParaRPr>
          </a:p>
          <a:p>
            <a:pPr indent="-387350" lvl="0" marL="457200" rtl="0" algn="l">
              <a:lnSpc>
                <a:spcPct val="15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AI - Main hyperparameters</a:t>
            </a:r>
            <a:endParaRPr b="1" sz="2500">
              <a:solidFill>
                <a:schemeClr val="dk1"/>
              </a:solidFill>
              <a:latin typeface="Noto Sans JP"/>
              <a:ea typeface="Noto Sans JP"/>
              <a:cs typeface="Noto Sans JP"/>
              <a:sym typeface="Noto Sans JP"/>
            </a:endParaRPr>
          </a:p>
          <a:p>
            <a:pPr indent="-387350" lvl="0" marL="457200" rtl="0" algn="l">
              <a:lnSpc>
                <a:spcPct val="15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Challenges</a:t>
            </a:r>
            <a:endParaRPr b="1" sz="2500">
              <a:solidFill>
                <a:schemeClr val="dk1"/>
              </a:solidFill>
              <a:latin typeface="Noto Sans JP"/>
              <a:ea typeface="Noto Sans JP"/>
              <a:cs typeface="Noto Sans JP"/>
              <a:sym typeface="Noto Sans JP"/>
            </a:endParaRPr>
          </a:p>
          <a:p>
            <a:pPr indent="-387350" lvl="0" marL="457200" rtl="0" algn="l">
              <a:lnSpc>
                <a:spcPct val="15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Limitation</a:t>
            </a:r>
            <a:endParaRPr b="1" sz="2500">
              <a:solidFill>
                <a:schemeClr val="dk1"/>
              </a:solidFill>
              <a:latin typeface="Noto Sans JP"/>
              <a:ea typeface="Noto Sans JP"/>
              <a:cs typeface="Noto Sans JP"/>
              <a:sym typeface="Noto Sans JP"/>
            </a:endParaRPr>
          </a:p>
          <a:p>
            <a:pPr indent="-387350" lvl="0" marL="457200" rtl="0" algn="l">
              <a:lnSpc>
                <a:spcPct val="150000"/>
              </a:lnSpc>
              <a:spcBef>
                <a:spcPts val="0"/>
              </a:spcBef>
              <a:spcAft>
                <a:spcPts val="0"/>
              </a:spcAft>
              <a:buClr>
                <a:schemeClr val="dk1"/>
              </a:buClr>
              <a:buSzPts val="2500"/>
              <a:buFont typeface="Noto Sans JP"/>
              <a:buChar char="❏"/>
            </a:pPr>
            <a:r>
              <a:rPr b="1" lang="ko-KR" sz="2500">
                <a:solidFill>
                  <a:schemeClr val="dk1"/>
                </a:solidFill>
                <a:latin typeface="Noto Sans JP"/>
                <a:ea typeface="Noto Sans JP"/>
                <a:cs typeface="Noto Sans JP"/>
                <a:sym typeface="Noto Sans JP"/>
              </a:rPr>
              <a:t>Evaluation</a:t>
            </a:r>
            <a:endParaRPr b="1" sz="2500">
              <a:solidFill>
                <a:schemeClr val="dk1"/>
              </a:solidFill>
              <a:highlight>
                <a:srgbClr val="FDFDFD"/>
              </a:highlight>
              <a:latin typeface="Noto Sans JP"/>
              <a:ea typeface="Noto Sans JP"/>
              <a:cs typeface="Noto Sans JP"/>
              <a:sym typeface="Noto Sans JP"/>
            </a:endParaRPr>
          </a:p>
        </p:txBody>
      </p:sp>
      <p:sp>
        <p:nvSpPr>
          <p:cNvPr id="111" name="Google Shape;111;p14"/>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grpSp>
        <p:nvGrpSpPr>
          <p:cNvPr id="429" name="Google Shape;429;p32"/>
          <p:cNvGrpSpPr/>
          <p:nvPr/>
        </p:nvGrpSpPr>
        <p:grpSpPr>
          <a:xfrm>
            <a:off x="173966" y="78163"/>
            <a:ext cx="11844000" cy="6627626"/>
            <a:chOff x="173966" y="78163"/>
            <a:chExt cx="11844000" cy="6627626"/>
          </a:xfrm>
        </p:grpSpPr>
        <p:sp>
          <p:nvSpPr>
            <p:cNvPr id="430" name="Google Shape;430;p32"/>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31" name="Google Shape;431;p32"/>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432" name="Google Shape;432;p32"/>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433" name="Google Shape;433;p32"/>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434" name="Google Shape;434;p32"/>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35" name="Google Shape;435;p32"/>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36" name="Google Shape;436;p32"/>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Evaluation</a:t>
              </a:r>
              <a:endParaRPr b="1" sz="1100" u="none" cap="none" strike="noStrike">
                <a:solidFill>
                  <a:srgbClr val="7F7F7F"/>
                </a:solidFill>
                <a:latin typeface="Noto Sans JP"/>
                <a:ea typeface="Noto Sans JP"/>
                <a:cs typeface="Noto Sans JP"/>
                <a:sym typeface="Noto Sans JP"/>
              </a:endParaRPr>
            </a:p>
          </p:txBody>
        </p:sp>
        <p:sp>
          <p:nvSpPr>
            <p:cNvPr id="437" name="Google Shape;437;p32"/>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438" name="Google Shape;438;p32"/>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439" name="Google Shape;439;p32"/>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440" name="Google Shape;440;p32"/>
          <p:cNvSpPr/>
          <p:nvPr/>
        </p:nvSpPr>
        <p:spPr>
          <a:xfrm>
            <a:off x="695325" y="712275"/>
            <a:ext cx="106074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ko-KR" sz="2500">
                <a:solidFill>
                  <a:schemeClr val="dk1"/>
                </a:solidFill>
                <a:highlight>
                  <a:srgbClr val="FDFDFD"/>
                </a:highlight>
                <a:latin typeface="Noto Sans JP"/>
                <a:ea typeface="Noto Sans JP"/>
                <a:cs typeface="Noto Sans JP"/>
                <a:sym typeface="Noto Sans JP"/>
              </a:rPr>
              <a:t>&lt; 감정 놀이방 &gt;</a:t>
            </a:r>
            <a:endParaRPr b="1" sz="2500">
              <a:latin typeface="Noto Sans JP"/>
              <a:ea typeface="Noto Sans JP"/>
              <a:cs typeface="Noto Sans JP"/>
              <a:sym typeface="Noto Sans JP"/>
            </a:endParaRPr>
          </a:p>
        </p:txBody>
      </p:sp>
      <p:pic>
        <p:nvPicPr>
          <p:cNvPr id="441" name="Google Shape;441;p32"/>
          <p:cNvPicPr preferRelativeResize="0"/>
          <p:nvPr/>
        </p:nvPicPr>
        <p:blipFill>
          <a:blip r:embed="rId3">
            <a:alphaModFix/>
          </a:blip>
          <a:stretch>
            <a:fillRect/>
          </a:stretch>
        </p:blipFill>
        <p:spPr>
          <a:xfrm>
            <a:off x="6156150" y="1764256"/>
            <a:ext cx="5460823" cy="3639656"/>
          </a:xfrm>
          <a:prstGeom prst="rect">
            <a:avLst/>
          </a:prstGeom>
          <a:noFill/>
          <a:ln>
            <a:noFill/>
          </a:ln>
        </p:spPr>
      </p:pic>
      <p:pic>
        <p:nvPicPr>
          <p:cNvPr id="442" name="Google Shape;442;p32"/>
          <p:cNvPicPr preferRelativeResize="0"/>
          <p:nvPr/>
        </p:nvPicPr>
        <p:blipFill>
          <a:blip r:embed="rId4">
            <a:alphaModFix/>
          </a:blip>
          <a:stretch>
            <a:fillRect/>
          </a:stretch>
        </p:blipFill>
        <p:spPr>
          <a:xfrm>
            <a:off x="695325" y="1764250"/>
            <a:ext cx="5460823" cy="3639674"/>
          </a:xfrm>
          <a:prstGeom prst="rect">
            <a:avLst/>
          </a:prstGeom>
          <a:noFill/>
          <a:ln>
            <a:noFill/>
          </a:ln>
        </p:spPr>
      </p:pic>
      <p:sp>
        <p:nvSpPr>
          <p:cNvPr id="443" name="Google Shape;443;p32"/>
          <p:cNvSpPr/>
          <p:nvPr/>
        </p:nvSpPr>
        <p:spPr>
          <a:xfrm>
            <a:off x="4488250" y="2915225"/>
            <a:ext cx="1765800" cy="473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10010000" y="2983775"/>
            <a:ext cx="1765800" cy="336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grpSp>
        <p:nvGrpSpPr>
          <p:cNvPr id="449" name="Google Shape;449;p33"/>
          <p:cNvGrpSpPr/>
          <p:nvPr/>
        </p:nvGrpSpPr>
        <p:grpSpPr>
          <a:xfrm>
            <a:off x="173966" y="78163"/>
            <a:ext cx="11844000" cy="6627626"/>
            <a:chOff x="173966" y="78163"/>
            <a:chExt cx="11844000" cy="6627626"/>
          </a:xfrm>
        </p:grpSpPr>
        <p:sp>
          <p:nvSpPr>
            <p:cNvPr id="450" name="Google Shape;450;p33"/>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51" name="Google Shape;451;p33"/>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452" name="Google Shape;452;p33"/>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453" name="Google Shape;453;p33"/>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454" name="Google Shape;454;p33"/>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55" name="Google Shape;455;p33"/>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56" name="Google Shape;456;p33"/>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Evaluation</a:t>
              </a:r>
              <a:endParaRPr b="1" sz="1100" u="none" cap="none" strike="noStrike">
                <a:solidFill>
                  <a:srgbClr val="7F7F7F"/>
                </a:solidFill>
                <a:latin typeface="Noto Sans JP"/>
                <a:ea typeface="Noto Sans JP"/>
                <a:cs typeface="Noto Sans JP"/>
                <a:sym typeface="Noto Sans JP"/>
              </a:endParaRPr>
            </a:p>
          </p:txBody>
        </p:sp>
        <p:sp>
          <p:nvSpPr>
            <p:cNvPr id="457" name="Google Shape;457;p33"/>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458" name="Google Shape;458;p33"/>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459" name="Google Shape;459;p33"/>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460" name="Google Shape;460;p33"/>
          <p:cNvSpPr/>
          <p:nvPr/>
        </p:nvSpPr>
        <p:spPr>
          <a:xfrm>
            <a:off x="695325" y="712275"/>
            <a:ext cx="10607400" cy="7080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ko-KR" sz="2500">
                <a:solidFill>
                  <a:schemeClr val="dk1"/>
                </a:solidFill>
                <a:highlight>
                  <a:srgbClr val="FDFDFD"/>
                </a:highlight>
                <a:latin typeface="Noto Sans JP"/>
                <a:ea typeface="Noto Sans JP"/>
                <a:cs typeface="Noto Sans JP"/>
                <a:sym typeface="Noto Sans JP"/>
              </a:rPr>
              <a:t>&lt; 행동 놀이방 &gt;</a:t>
            </a:r>
            <a:endParaRPr b="1" sz="2500">
              <a:latin typeface="Noto Sans JP"/>
              <a:ea typeface="Noto Sans JP"/>
              <a:cs typeface="Noto Sans JP"/>
              <a:sym typeface="Noto Sans JP"/>
            </a:endParaRPr>
          </a:p>
        </p:txBody>
      </p:sp>
      <p:pic>
        <p:nvPicPr>
          <p:cNvPr id="461" name="Google Shape;461;p33"/>
          <p:cNvPicPr preferRelativeResize="0"/>
          <p:nvPr/>
        </p:nvPicPr>
        <p:blipFill>
          <a:blip r:embed="rId3">
            <a:alphaModFix/>
          </a:blip>
          <a:stretch>
            <a:fillRect/>
          </a:stretch>
        </p:blipFill>
        <p:spPr>
          <a:xfrm>
            <a:off x="369772" y="1663375"/>
            <a:ext cx="5746125" cy="3829825"/>
          </a:xfrm>
          <a:prstGeom prst="rect">
            <a:avLst/>
          </a:prstGeom>
          <a:noFill/>
          <a:ln>
            <a:noFill/>
          </a:ln>
        </p:spPr>
      </p:pic>
      <p:pic>
        <p:nvPicPr>
          <p:cNvPr id="462" name="Google Shape;462;p33"/>
          <p:cNvPicPr preferRelativeResize="0"/>
          <p:nvPr/>
        </p:nvPicPr>
        <p:blipFill>
          <a:blip r:embed="rId4">
            <a:alphaModFix/>
          </a:blip>
          <a:stretch>
            <a:fillRect/>
          </a:stretch>
        </p:blipFill>
        <p:spPr>
          <a:xfrm>
            <a:off x="6229825" y="1804088"/>
            <a:ext cx="5323894" cy="3548399"/>
          </a:xfrm>
          <a:prstGeom prst="rect">
            <a:avLst/>
          </a:prstGeom>
          <a:noFill/>
          <a:ln>
            <a:noFill/>
          </a:ln>
        </p:spPr>
      </p:pic>
      <p:sp>
        <p:nvSpPr>
          <p:cNvPr id="463" name="Google Shape;463;p33"/>
          <p:cNvSpPr/>
          <p:nvPr/>
        </p:nvSpPr>
        <p:spPr>
          <a:xfrm>
            <a:off x="4286125" y="4618900"/>
            <a:ext cx="1765800" cy="473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9787925" y="4529350"/>
            <a:ext cx="1765800" cy="473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8" name="Shape 468"/>
        <p:cNvGrpSpPr/>
        <p:nvPr/>
      </p:nvGrpSpPr>
      <p:grpSpPr>
        <a:xfrm>
          <a:off x="0" y="0"/>
          <a:ext cx="0" cy="0"/>
          <a:chOff x="0" y="0"/>
          <a:chExt cx="0" cy="0"/>
        </a:xfrm>
      </p:grpSpPr>
      <p:grpSp>
        <p:nvGrpSpPr>
          <p:cNvPr id="469" name="Google Shape;469;p34"/>
          <p:cNvGrpSpPr/>
          <p:nvPr/>
        </p:nvGrpSpPr>
        <p:grpSpPr>
          <a:xfrm>
            <a:off x="173966" y="78163"/>
            <a:ext cx="11844000" cy="6627626"/>
            <a:chOff x="173966" y="78163"/>
            <a:chExt cx="11844000" cy="6627626"/>
          </a:xfrm>
        </p:grpSpPr>
        <p:sp>
          <p:nvSpPr>
            <p:cNvPr id="470" name="Google Shape;470;p34"/>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71" name="Google Shape;471;p34"/>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ko-KR" sz="6400">
                  <a:solidFill>
                    <a:srgbClr val="262626"/>
                  </a:solidFill>
                </a:rPr>
                <a:t>Thank You!</a:t>
              </a:r>
              <a:endParaRPr b="0" i="0" sz="4500" u="none" cap="none" strike="noStrike">
                <a:solidFill>
                  <a:srgbClr val="7F7F7F"/>
                </a:solidFill>
                <a:latin typeface="Malgun Gothic"/>
                <a:ea typeface="Malgun Gothic"/>
                <a:cs typeface="Malgun Gothic"/>
                <a:sym typeface="Malgun Gothic"/>
              </a:endParaRPr>
            </a:p>
          </p:txBody>
        </p:sp>
        <p:cxnSp>
          <p:nvCxnSpPr>
            <p:cNvPr id="472" name="Google Shape;472;p34"/>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473" name="Google Shape;473;p34"/>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474" name="Google Shape;474;p34"/>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75" name="Google Shape;475;p34"/>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476" name="Google Shape;476;p34"/>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u="none" cap="none" strike="noStrike">
                  <a:solidFill>
                    <a:srgbClr val="022B41"/>
                  </a:solidFill>
                  <a:latin typeface="Noto Sans JP"/>
                  <a:ea typeface="Noto Sans JP"/>
                  <a:cs typeface="Noto Sans JP"/>
                  <a:sym typeface="Noto Sans JP"/>
                </a:rPr>
                <a:t>Final Presentation</a:t>
              </a:r>
              <a:endParaRPr b="1" sz="1100" u="none" cap="none" strike="noStrike">
                <a:solidFill>
                  <a:srgbClr val="7F7F7F"/>
                </a:solidFill>
                <a:latin typeface="Noto Sans JP"/>
                <a:ea typeface="Noto Sans JP"/>
                <a:cs typeface="Noto Sans JP"/>
                <a:sym typeface="Noto Sans JP"/>
              </a:endParaRPr>
            </a:p>
          </p:txBody>
        </p:sp>
        <p:sp>
          <p:nvSpPr>
            <p:cNvPr id="477" name="Google Shape;477;p34"/>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478" name="Google Shape;478;p34"/>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479" name="Google Shape;479;p34"/>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grpSp>
        <p:nvGrpSpPr>
          <p:cNvPr id="116" name="Google Shape;116;p15"/>
          <p:cNvGrpSpPr/>
          <p:nvPr/>
        </p:nvGrpSpPr>
        <p:grpSpPr>
          <a:xfrm>
            <a:off x="173966" y="78163"/>
            <a:ext cx="11844000" cy="6627626"/>
            <a:chOff x="173966" y="78163"/>
            <a:chExt cx="11844000" cy="6627626"/>
          </a:xfrm>
        </p:grpSpPr>
        <p:sp>
          <p:nvSpPr>
            <p:cNvPr id="117" name="Google Shape;117;p15"/>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18" name="Google Shape;118;p15"/>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19" name="Google Shape;119;p15"/>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120" name="Google Shape;120;p15"/>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121" name="Google Shape;121;p15"/>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22" name="Google Shape;122;p15"/>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23" name="Google Shape;123;p15"/>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Objective and Motivation</a:t>
              </a:r>
              <a:endParaRPr b="1" sz="1100" u="none" cap="none" strike="noStrike">
                <a:solidFill>
                  <a:srgbClr val="7F7F7F"/>
                </a:solidFill>
                <a:latin typeface="Noto Sans JP"/>
                <a:ea typeface="Noto Sans JP"/>
                <a:cs typeface="Noto Sans JP"/>
                <a:sym typeface="Noto Sans JP"/>
              </a:endParaRPr>
            </a:p>
          </p:txBody>
        </p:sp>
        <p:sp>
          <p:nvSpPr>
            <p:cNvPr id="124" name="Google Shape;124;p15"/>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25" name="Google Shape;125;p15"/>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126" name="Google Shape;126;p15"/>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127" name="Google Shape;127;p15"/>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b="1" lang="ko-KR" sz="1800">
                <a:solidFill>
                  <a:schemeClr val="dk1"/>
                </a:solidFill>
                <a:highlight>
                  <a:srgbClr val="FDFDFD"/>
                </a:highlight>
                <a:latin typeface="Noto Sans JP"/>
                <a:ea typeface="Noto Sans JP"/>
                <a:cs typeface="Noto Sans JP"/>
                <a:sym typeface="Noto Sans JP"/>
              </a:rPr>
              <a:t>Number of Autism Diagnosis: 8 times↑ Over 20 Years</a:t>
            </a:r>
            <a:endParaRPr b="1" sz="18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Clr>
                <a:schemeClr val="dk1"/>
              </a:buClr>
              <a:buSzPts val="1100"/>
              <a:buFont typeface="Arial"/>
              <a:buNone/>
            </a:pPr>
            <a:r>
              <a:rPr b="1" lang="ko-KR" sz="1800">
                <a:solidFill>
                  <a:schemeClr val="dk1"/>
                </a:solidFill>
                <a:highlight>
                  <a:srgbClr val="FDFDFD"/>
                </a:highlight>
                <a:latin typeface="Noto Sans JP"/>
                <a:ea typeface="Noto Sans JP"/>
                <a:cs typeface="Noto Sans JP"/>
                <a:sym typeface="Noto Sans JP"/>
              </a:rPr>
              <a:t>Children subject to special education: 46.5%↑from 2018 to 2022 (5630 -&gt; 8248)</a:t>
            </a:r>
            <a:endParaRPr b="1" sz="18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Clr>
                <a:schemeClr val="dk1"/>
              </a:buClr>
              <a:buSzPts val="1100"/>
              <a:buFont typeface="Arial"/>
              <a:buNone/>
            </a:pPr>
            <a:r>
              <a:rPr b="1" lang="ko-KR" sz="1800">
                <a:solidFill>
                  <a:schemeClr val="dk1"/>
                </a:solidFill>
                <a:highlight>
                  <a:srgbClr val="FDFDFD"/>
                </a:highlight>
                <a:latin typeface="Noto Sans JP"/>
                <a:ea typeface="Noto Sans JP"/>
                <a:cs typeface="Noto Sans JP"/>
                <a:sym typeface="Noto Sans JP"/>
              </a:rPr>
              <a:t>Number of special teachers in 2023: 64.0%↓(292 -&gt; 105)</a:t>
            </a:r>
            <a:endParaRPr b="1" sz="18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Clr>
                <a:schemeClr val="dk1"/>
              </a:buClr>
              <a:buSzPts val="1100"/>
              <a:buFont typeface="Arial"/>
              <a:buNone/>
            </a:pPr>
            <a:r>
              <a:rPr b="1" lang="ko-KR" sz="1800">
                <a:solidFill>
                  <a:schemeClr val="dk1"/>
                </a:solidFill>
                <a:highlight>
                  <a:srgbClr val="FDFDFD"/>
                </a:highlight>
                <a:latin typeface="Noto Sans JP"/>
                <a:ea typeface="Noto Sans JP"/>
                <a:cs typeface="Noto Sans JP"/>
                <a:sym typeface="Noto Sans JP"/>
              </a:rPr>
              <a:t>Lack of institutions and welfare centers</a:t>
            </a:r>
            <a:endParaRPr b="1" sz="18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None/>
            </a:pPr>
            <a:r>
              <a:t/>
            </a:r>
            <a:endParaRPr sz="18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None/>
            </a:pPr>
            <a:r>
              <a:rPr b="1" lang="ko-KR" sz="2400">
                <a:solidFill>
                  <a:schemeClr val="dk1"/>
                </a:solidFill>
                <a:highlight>
                  <a:srgbClr val="FDFDFD"/>
                </a:highlight>
                <a:latin typeface="Noto Sans JP"/>
                <a:ea typeface="Noto Sans JP"/>
                <a:cs typeface="Noto Sans JP"/>
                <a:sym typeface="Noto Sans JP"/>
              </a:rPr>
              <a:t>→Need learning assistance program with high accessibility</a:t>
            </a:r>
            <a:endParaRPr b="1" sz="2400">
              <a:latin typeface="Noto Sans JP"/>
              <a:ea typeface="Noto Sans JP"/>
              <a:cs typeface="Noto Sans JP"/>
              <a:sym typeface="Noto Sans JP"/>
            </a:endParaRPr>
          </a:p>
        </p:txBody>
      </p:sp>
      <p:sp>
        <p:nvSpPr>
          <p:cNvPr id="128" name="Google Shape;128;p15"/>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grpSp>
        <p:nvGrpSpPr>
          <p:cNvPr id="133" name="Google Shape;133;p16"/>
          <p:cNvGrpSpPr/>
          <p:nvPr/>
        </p:nvGrpSpPr>
        <p:grpSpPr>
          <a:xfrm>
            <a:off x="173966" y="78163"/>
            <a:ext cx="11844000" cy="6627626"/>
            <a:chOff x="173966" y="78163"/>
            <a:chExt cx="11844000" cy="6627626"/>
          </a:xfrm>
        </p:grpSpPr>
        <p:sp>
          <p:nvSpPr>
            <p:cNvPr id="134" name="Google Shape;134;p16"/>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35" name="Google Shape;135;p16"/>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36" name="Google Shape;136;p16"/>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137" name="Google Shape;137;p16"/>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138" name="Google Shape;138;p16"/>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39" name="Google Shape;139;p16"/>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40" name="Google Shape;140;p16"/>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Objective and Motivation</a:t>
              </a:r>
              <a:endParaRPr b="1" sz="1100" u="none" cap="none" strike="noStrike">
                <a:solidFill>
                  <a:srgbClr val="7F7F7F"/>
                </a:solidFill>
                <a:latin typeface="Noto Sans JP"/>
                <a:ea typeface="Noto Sans JP"/>
                <a:cs typeface="Noto Sans JP"/>
                <a:sym typeface="Noto Sans JP"/>
              </a:endParaRPr>
            </a:p>
          </p:txBody>
        </p:sp>
        <p:sp>
          <p:nvSpPr>
            <p:cNvPr id="141" name="Google Shape;141;p16"/>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42" name="Google Shape;142;p16"/>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143" name="Google Shape;143;p16"/>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144" name="Google Shape;144;p16"/>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rPr b="1" lang="ko-KR" sz="1700">
                <a:solidFill>
                  <a:schemeClr val="dk1"/>
                </a:solidFill>
                <a:highlight>
                  <a:srgbClr val="FDFDFD"/>
                </a:highlight>
                <a:latin typeface="Noto Sans JP"/>
                <a:ea typeface="Noto Sans JP"/>
                <a:cs typeface="Noto Sans JP"/>
                <a:sym typeface="Noto Sans JP"/>
              </a:rPr>
              <a:t>Development of a learning assistance program for autistic children</a:t>
            </a:r>
            <a:endParaRPr b="1" sz="17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None/>
            </a:pPr>
            <a:r>
              <a:t/>
            </a:r>
            <a:endParaRPr b="1" sz="17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None/>
            </a:pPr>
            <a:r>
              <a:rPr b="1" lang="ko-KR" sz="1700">
                <a:solidFill>
                  <a:schemeClr val="dk1"/>
                </a:solidFill>
                <a:highlight>
                  <a:srgbClr val="FDFDFD"/>
                </a:highlight>
                <a:latin typeface="Noto Sans JP"/>
                <a:ea typeface="Noto Sans JP"/>
                <a:cs typeface="Noto Sans JP"/>
                <a:sym typeface="Noto Sans JP"/>
              </a:rPr>
              <a:t>Application of traditional emotion learning methods: PECS</a:t>
            </a:r>
            <a:endParaRPr b="1" sz="1700">
              <a:solidFill>
                <a:schemeClr val="dk1"/>
              </a:solidFill>
              <a:highlight>
                <a:srgbClr val="FDFDFD"/>
              </a:highlight>
              <a:latin typeface="Noto Sans JP"/>
              <a:ea typeface="Noto Sans JP"/>
              <a:cs typeface="Noto Sans JP"/>
              <a:sym typeface="Noto Sans JP"/>
            </a:endParaRPr>
          </a:p>
          <a:p>
            <a:pPr indent="0" lvl="0" marL="0" rtl="0" algn="just">
              <a:lnSpc>
                <a:spcPct val="150000"/>
              </a:lnSpc>
              <a:spcBef>
                <a:spcPts val="0"/>
              </a:spcBef>
              <a:spcAft>
                <a:spcPts val="0"/>
              </a:spcAft>
              <a:buClr>
                <a:schemeClr val="dk1"/>
              </a:buClr>
              <a:buFont typeface="Arial"/>
              <a:buNone/>
            </a:pPr>
            <a:r>
              <a:rPr b="1" lang="ko-KR" sz="1700">
                <a:solidFill>
                  <a:schemeClr val="dk1"/>
                </a:solidFill>
                <a:highlight>
                  <a:srgbClr val="FDFDFD"/>
                </a:highlight>
                <a:latin typeface="Noto Sans JP"/>
                <a:ea typeface="Noto Sans JP"/>
                <a:cs typeface="Noto Sans JP"/>
                <a:sym typeface="Noto Sans JP"/>
              </a:rPr>
              <a:t>By using computer vision technology</a:t>
            </a:r>
            <a:endParaRPr b="1" sz="17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None/>
            </a:pPr>
            <a:r>
              <a:t/>
            </a:r>
            <a:endParaRPr b="1" sz="17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Clr>
                <a:schemeClr val="dk1"/>
              </a:buClr>
              <a:buSzPts val="1100"/>
              <a:buFont typeface="Arial"/>
              <a:buNone/>
            </a:pPr>
            <a:r>
              <a:rPr b="1" lang="ko-KR" sz="1700">
                <a:solidFill>
                  <a:schemeClr val="dk1"/>
                </a:solidFill>
                <a:highlight>
                  <a:srgbClr val="FDFDFD"/>
                </a:highlight>
                <a:latin typeface="Noto Sans JP"/>
                <a:ea typeface="Noto Sans JP"/>
                <a:cs typeface="Noto Sans JP"/>
                <a:sym typeface="Noto Sans JP"/>
              </a:rPr>
              <a:t>Users follow the facial expressions of various emotional videos</a:t>
            </a:r>
            <a:endParaRPr b="1" sz="1700">
              <a:solidFill>
                <a:schemeClr val="dk1"/>
              </a:solidFill>
              <a:highlight>
                <a:srgbClr val="FDFDFD"/>
              </a:highlight>
              <a:latin typeface="Noto Sans JP"/>
              <a:ea typeface="Noto Sans JP"/>
              <a:cs typeface="Noto Sans JP"/>
              <a:sym typeface="Noto Sans JP"/>
            </a:endParaRPr>
          </a:p>
          <a:p>
            <a:pPr indent="0" lvl="0" marL="0" marR="0" rtl="0" algn="just">
              <a:lnSpc>
                <a:spcPct val="150000"/>
              </a:lnSpc>
              <a:spcBef>
                <a:spcPts val="0"/>
              </a:spcBef>
              <a:spcAft>
                <a:spcPts val="0"/>
              </a:spcAft>
              <a:buNone/>
            </a:pPr>
            <a:r>
              <a:rPr b="1" lang="ko-KR" sz="2400">
                <a:solidFill>
                  <a:schemeClr val="dk1"/>
                </a:solidFill>
                <a:highlight>
                  <a:srgbClr val="FDFDFD"/>
                </a:highlight>
                <a:latin typeface="Noto Sans JP"/>
                <a:ea typeface="Noto Sans JP"/>
                <a:cs typeface="Noto Sans JP"/>
                <a:sym typeface="Noto Sans JP"/>
              </a:rPr>
              <a:t>→Emotional recognition by Yolo: Learning correct facial expression</a:t>
            </a:r>
            <a:endParaRPr b="1" sz="2400">
              <a:solidFill>
                <a:schemeClr val="dk1"/>
              </a:solidFill>
              <a:highlight>
                <a:srgbClr val="FDFDFD"/>
              </a:highlight>
              <a:latin typeface="Noto Sans JP"/>
              <a:ea typeface="Noto Sans JP"/>
              <a:cs typeface="Noto Sans JP"/>
              <a:sym typeface="Noto Sans JP"/>
            </a:endParaRPr>
          </a:p>
        </p:txBody>
      </p:sp>
      <p:sp>
        <p:nvSpPr>
          <p:cNvPr id="145" name="Google Shape;145;p16"/>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grpSp>
        <p:nvGrpSpPr>
          <p:cNvPr id="150" name="Google Shape;150;p17"/>
          <p:cNvGrpSpPr/>
          <p:nvPr/>
        </p:nvGrpSpPr>
        <p:grpSpPr>
          <a:xfrm>
            <a:off x="173966" y="78163"/>
            <a:ext cx="11844000" cy="6627626"/>
            <a:chOff x="173966" y="78163"/>
            <a:chExt cx="11844000" cy="6627626"/>
          </a:xfrm>
        </p:grpSpPr>
        <p:sp>
          <p:nvSpPr>
            <p:cNvPr id="151" name="Google Shape;151;p17"/>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52" name="Google Shape;152;p17"/>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53" name="Google Shape;153;p17"/>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154" name="Google Shape;154;p17"/>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155" name="Google Shape;155;p17"/>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56" name="Google Shape;156;p17"/>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57" name="Google Shape;157;p17"/>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Project Progress</a:t>
              </a:r>
              <a:endParaRPr b="1" sz="1100" u="none" cap="none" strike="noStrike">
                <a:solidFill>
                  <a:srgbClr val="7F7F7F"/>
                </a:solidFill>
                <a:latin typeface="Noto Sans JP"/>
                <a:ea typeface="Noto Sans JP"/>
                <a:cs typeface="Noto Sans JP"/>
                <a:sym typeface="Noto Sans JP"/>
              </a:endParaRPr>
            </a:p>
          </p:txBody>
        </p:sp>
        <p:sp>
          <p:nvSpPr>
            <p:cNvPr id="158" name="Google Shape;158;p17"/>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59" name="Google Shape;159;p17"/>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160" name="Google Shape;160;p17"/>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161" name="Google Shape;161;p17"/>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latin typeface="Noto Sans JP"/>
              <a:ea typeface="Noto Sans JP"/>
              <a:cs typeface="Noto Sans JP"/>
              <a:sym typeface="Noto Sans JP"/>
            </a:endParaRPr>
          </a:p>
        </p:txBody>
      </p:sp>
      <p:pic>
        <p:nvPicPr>
          <p:cNvPr id="162" name="Google Shape;162;p17"/>
          <p:cNvPicPr preferRelativeResize="0"/>
          <p:nvPr/>
        </p:nvPicPr>
        <p:blipFill>
          <a:blip r:embed="rId3">
            <a:alphaModFix/>
          </a:blip>
          <a:stretch>
            <a:fillRect/>
          </a:stretch>
        </p:blipFill>
        <p:spPr>
          <a:xfrm>
            <a:off x="630174" y="1571000"/>
            <a:ext cx="10905700" cy="412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grpSp>
        <p:nvGrpSpPr>
          <p:cNvPr id="167" name="Google Shape;167;p18"/>
          <p:cNvGrpSpPr/>
          <p:nvPr/>
        </p:nvGrpSpPr>
        <p:grpSpPr>
          <a:xfrm>
            <a:off x="173966" y="78163"/>
            <a:ext cx="11844000" cy="6627626"/>
            <a:chOff x="173966" y="78163"/>
            <a:chExt cx="11844000" cy="6627626"/>
          </a:xfrm>
        </p:grpSpPr>
        <p:sp>
          <p:nvSpPr>
            <p:cNvPr id="168" name="Google Shape;168;p18"/>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69" name="Google Shape;169;p18"/>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70" name="Google Shape;170;p18"/>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171" name="Google Shape;171;p18"/>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172" name="Google Shape;172;p18"/>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73" name="Google Shape;173;p18"/>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74" name="Google Shape;174;p18"/>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Final Design - Overall Architecture</a:t>
              </a:r>
              <a:endParaRPr b="1" sz="1100" u="none" cap="none" strike="noStrike">
                <a:solidFill>
                  <a:srgbClr val="7F7F7F"/>
                </a:solidFill>
                <a:latin typeface="Noto Sans JP"/>
                <a:ea typeface="Noto Sans JP"/>
                <a:cs typeface="Noto Sans JP"/>
                <a:sym typeface="Noto Sans JP"/>
              </a:endParaRPr>
            </a:p>
          </p:txBody>
        </p:sp>
        <p:sp>
          <p:nvSpPr>
            <p:cNvPr id="175" name="Google Shape;175;p18"/>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76" name="Google Shape;176;p18"/>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177" name="Google Shape;177;p18"/>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178" name="Google Shape;178;p18"/>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latin typeface="Noto Sans JP"/>
              <a:ea typeface="Noto Sans JP"/>
              <a:cs typeface="Noto Sans JP"/>
              <a:sym typeface="Noto Sans JP"/>
            </a:endParaRPr>
          </a:p>
        </p:txBody>
      </p:sp>
      <p:sp>
        <p:nvSpPr>
          <p:cNvPr id="179" name="Google Shape;179;p18"/>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pic>
        <p:nvPicPr>
          <p:cNvPr id="180" name="Google Shape;180;p18"/>
          <p:cNvPicPr preferRelativeResize="0"/>
          <p:nvPr/>
        </p:nvPicPr>
        <p:blipFill>
          <a:blip r:embed="rId3">
            <a:alphaModFix/>
          </a:blip>
          <a:stretch>
            <a:fillRect/>
          </a:stretch>
        </p:blipFill>
        <p:spPr>
          <a:xfrm>
            <a:off x="2029900" y="1534550"/>
            <a:ext cx="8132200" cy="3714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grpSp>
        <p:nvGrpSpPr>
          <p:cNvPr id="185" name="Google Shape;185;p19"/>
          <p:cNvGrpSpPr/>
          <p:nvPr/>
        </p:nvGrpSpPr>
        <p:grpSpPr>
          <a:xfrm>
            <a:off x="173966" y="78163"/>
            <a:ext cx="11844000" cy="6627626"/>
            <a:chOff x="173966" y="78163"/>
            <a:chExt cx="11844000" cy="6627626"/>
          </a:xfrm>
        </p:grpSpPr>
        <p:sp>
          <p:nvSpPr>
            <p:cNvPr id="186" name="Google Shape;186;p19"/>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87" name="Google Shape;187;p19"/>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88" name="Google Shape;188;p19"/>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189" name="Google Shape;189;p19"/>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190" name="Google Shape;190;p19"/>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91" name="Google Shape;191;p19"/>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192" name="Google Shape;192;p19"/>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Final Design</a:t>
              </a:r>
              <a:endParaRPr b="1" sz="1100" u="none" cap="none" strike="noStrike">
                <a:solidFill>
                  <a:srgbClr val="7F7F7F"/>
                </a:solidFill>
                <a:latin typeface="Noto Sans JP"/>
                <a:ea typeface="Noto Sans JP"/>
                <a:cs typeface="Noto Sans JP"/>
                <a:sym typeface="Noto Sans JP"/>
              </a:endParaRPr>
            </a:p>
          </p:txBody>
        </p:sp>
        <p:sp>
          <p:nvSpPr>
            <p:cNvPr id="193" name="Google Shape;193;p19"/>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194" name="Google Shape;194;p19"/>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195" name="Google Shape;195;p19"/>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196" name="Google Shape;196;p19"/>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latin typeface="Noto Sans JP"/>
              <a:ea typeface="Noto Sans JP"/>
              <a:cs typeface="Noto Sans JP"/>
              <a:sym typeface="Noto Sans JP"/>
            </a:endParaRPr>
          </a:p>
        </p:txBody>
      </p:sp>
      <p:sp>
        <p:nvSpPr>
          <p:cNvPr id="197" name="Google Shape;197;p19"/>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pic>
        <p:nvPicPr>
          <p:cNvPr id="198" name="Google Shape;198;p19"/>
          <p:cNvPicPr preferRelativeResize="0"/>
          <p:nvPr/>
        </p:nvPicPr>
        <p:blipFill>
          <a:blip r:embed="rId3">
            <a:alphaModFix/>
          </a:blip>
          <a:stretch>
            <a:fillRect/>
          </a:stretch>
        </p:blipFill>
        <p:spPr>
          <a:xfrm>
            <a:off x="7083124" y="2223424"/>
            <a:ext cx="4658575" cy="2337150"/>
          </a:xfrm>
          <a:prstGeom prst="rect">
            <a:avLst/>
          </a:prstGeom>
          <a:noFill/>
          <a:ln>
            <a:noFill/>
          </a:ln>
        </p:spPr>
      </p:pic>
      <p:pic>
        <p:nvPicPr>
          <p:cNvPr id="199" name="Google Shape;199;p19"/>
          <p:cNvPicPr preferRelativeResize="0"/>
          <p:nvPr/>
        </p:nvPicPr>
        <p:blipFill>
          <a:blip r:embed="rId4">
            <a:alphaModFix/>
          </a:blip>
          <a:stretch>
            <a:fillRect/>
          </a:stretch>
        </p:blipFill>
        <p:spPr>
          <a:xfrm>
            <a:off x="779325" y="1692049"/>
            <a:ext cx="2628300" cy="3473901"/>
          </a:xfrm>
          <a:prstGeom prst="rect">
            <a:avLst/>
          </a:prstGeom>
          <a:noFill/>
          <a:ln>
            <a:noFill/>
          </a:ln>
        </p:spPr>
      </p:pic>
      <p:pic>
        <p:nvPicPr>
          <p:cNvPr id="200" name="Google Shape;200;p19"/>
          <p:cNvPicPr preferRelativeResize="0"/>
          <p:nvPr/>
        </p:nvPicPr>
        <p:blipFill>
          <a:blip r:embed="rId5">
            <a:alphaModFix/>
          </a:blip>
          <a:stretch>
            <a:fillRect/>
          </a:stretch>
        </p:blipFill>
        <p:spPr>
          <a:xfrm>
            <a:off x="3931224" y="1416137"/>
            <a:ext cx="2628300" cy="40257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grpSp>
        <p:nvGrpSpPr>
          <p:cNvPr id="205" name="Google Shape;205;p20"/>
          <p:cNvGrpSpPr/>
          <p:nvPr/>
        </p:nvGrpSpPr>
        <p:grpSpPr>
          <a:xfrm>
            <a:off x="173966" y="78163"/>
            <a:ext cx="11844000" cy="6627626"/>
            <a:chOff x="173966" y="78163"/>
            <a:chExt cx="11844000" cy="6627626"/>
          </a:xfrm>
        </p:grpSpPr>
        <p:sp>
          <p:nvSpPr>
            <p:cNvPr id="206" name="Google Shape;206;p20"/>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07" name="Google Shape;207;p20"/>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08" name="Google Shape;208;p20"/>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209" name="Google Shape;209;p20"/>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210" name="Google Shape;210;p20"/>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11" name="Google Shape;211;p20"/>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12" name="Google Shape;212;p20"/>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Final Design</a:t>
              </a:r>
              <a:endParaRPr b="1" sz="1100" u="none" cap="none" strike="noStrike">
                <a:solidFill>
                  <a:srgbClr val="7F7F7F"/>
                </a:solidFill>
                <a:latin typeface="Noto Sans JP"/>
                <a:ea typeface="Noto Sans JP"/>
                <a:cs typeface="Noto Sans JP"/>
                <a:sym typeface="Noto Sans JP"/>
              </a:endParaRPr>
            </a:p>
          </p:txBody>
        </p:sp>
        <p:sp>
          <p:nvSpPr>
            <p:cNvPr id="213" name="Google Shape;213;p20"/>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14" name="Google Shape;214;p20"/>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215" name="Google Shape;215;p20"/>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216" name="Google Shape;216;p20"/>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latin typeface="Noto Sans JP"/>
              <a:ea typeface="Noto Sans JP"/>
              <a:cs typeface="Noto Sans JP"/>
              <a:sym typeface="Noto Sans JP"/>
            </a:endParaRPr>
          </a:p>
        </p:txBody>
      </p:sp>
      <p:sp>
        <p:nvSpPr>
          <p:cNvPr id="217" name="Google Shape;217;p20"/>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pic>
        <p:nvPicPr>
          <p:cNvPr id="218" name="Google Shape;218;p20"/>
          <p:cNvPicPr preferRelativeResize="0"/>
          <p:nvPr/>
        </p:nvPicPr>
        <p:blipFill>
          <a:blip r:embed="rId3">
            <a:alphaModFix/>
          </a:blip>
          <a:stretch>
            <a:fillRect/>
          </a:stretch>
        </p:blipFill>
        <p:spPr>
          <a:xfrm>
            <a:off x="247187" y="1692637"/>
            <a:ext cx="11697623" cy="3472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grpSp>
        <p:nvGrpSpPr>
          <p:cNvPr id="223" name="Google Shape;223;p21"/>
          <p:cNvGrpSpPr/>
          <p:nvPr/>
        </p:nvGrpSpPr>
        <p:grpSpPr>
          <a:xfrm>
            <a:off x="173966" y="78163"/>
            <a:ext cx="11844000" cy="6627626"/>
            <a:chOff x="173966" y="78163"/>
            <a:chExt cx="11844000" cy="6627626"/>
          </a:xfrm>
        </p:grpSpPr>
        <p:sp>
          <p:nvSpPr>
            <p:cNvPr id="224" name="Google Shape;224;p21"/>
            <p:cNvSpPr/>
            <p:nvPr/>
          </p:nvSpPr>
          <p:spPr>
            <a:xfrm>
              <a:off x="263950" y="78163"/>
              <a:ext cx="11695200" cy="478200"/>
            </a:xfrm>
            <a:prstGeom prst="roundRect">
              <a:avLst>
                <a:gd fmla="val 10473" name="adj"/>
              </a:avLst>
            </a:prstGeom>
            <a:solidFill>
              <a:srgbClr val="A5A5A5"/>
            </a:soli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25" name="Google Shape;225;p21"/>
            <p:cNvSpPr/>
            <p:nvPr/>
          </p:nvSpPr>
          <p:spPr>
            <a:xfrm>
              <a:off x="173966" y="158289"/>
              <a:ext cx="11844000" cy="6547500"/>
            </a:xfrm>
            <a:prstGeom prst="roundRect">
              <a:avLst>
                <a:gd fmla="val 1447" name="adj"/>
              </a:avLst>
            </a:prstGeom>
            <a:gradFill>
              <a:gsLst>
                <a:gs pos="0">
                  <a:srgbClr val="E2E6EF"/>
                </a:gs>
                <a:gs pos="7000">
                  <a:srgbClr val="E2E6EF"/>
                </a:gs>
                <a:gs pos="8000">
                  <a:schemeClr val="lt1"/>
                </a:gs>
                <a:gs pos="100000">
                  <a:schemeClr val="lt1"/>
                </a:gs>
              </a:gsLst>
              <a:lin ang="5400012" scaled="0"/>
            </a:gradFill>
            <a:ln cap="flat" cmpd="sng" w="28575">
              <a:solidFill>
                <a:srgbClr val="323F4F"/>
              </a:solidFill>
              <a:prstDash val="solid"/>
              <a:miter lim="800000"/>
              <a:headEnd len="sm" w="sm" type="none"/>
              <a:tailEnd len="sm" w="sm" type="none"/>
            </a:ln>
            <a:effectLst>
              <a:outerShdw rotWithShape="0" algn="tl" dir="2700000" dist="762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26" name="Google Shape;226;p21"/>
            <p:cNvCxnSpPr/>
            <p:nvPr/>
          </p:nvCxnSpPr>
          <p:spPr>
            <a:xfrm rot="5400000">
              <a:off x="376061" y="384107"/>
              <a:ext cx="468000" cy="0"/>
            </a:xfrm>
            <a:prstGeom prst="straightConnector1">
              <a:avLst/>
            </a:prstGeom>
            <a:noFill/>
            <a:ln cap="flat" cmpd="sng" w="28575">
              <a:solidFill>
                <a:srgbClr val="323F4F"/>
              </a:solidFill>
              <a:prstDash val="solid"/>
              <a:miter lim="800000"/>
              <a:headEnd len="sm" w="sm" type="none"/>
              <a:tailEnd len="sm" w="sm" type="none"/>
            </a:ln>
          </p:spPr>
        </p:cxnSp>
        <p:cxnSp>
          <p:nvCxnSpPr>
            <p:cNvPr id="227" name="Google Shape;227;p21"/>
            <p:cNvCxnSpPr/>
            <p:nvPr/>
          </p:nvCxnSpPr>
          <p:spPr>
            <a:xfrm rot="5400000">
              <a:off x="820561" y="384107"/>
              <a:ext cx="468000" cy="0"/>
            </a:xfrm>
            <a:prstGeom prst="straightConnector1">
              <a:avLst/>
            </a:prstGeom>
            <a:noFill/>
            <a:ln cap="flat" cmpd="sng" w="28575">
              <a:solidFill>
                <a:srgbClr val="323F4F"/>
              </a:solidFill>
              <a:prstDash val="solid"/>
              <a:miter lim="800000"/>
              <a:headEnd len="sm" w="sm" type="none"/>
              <a:tailEnd len="sm" w="sm" type="none"/>
            </a:ln>
          </p:spPr>
        </p:cxnSp>
        <p:sp>
          <p:nvSpPr>
            <p:cNvPr id="228" name="Google Shape;228;p21"/>
            <p:cNvSpPr/>
            <p:nvPr/>
          </p:nvSpPr>
          <p:spPr>
            <a:xfrm rot="-5400000">
              <a:off x="340471" y="356056"/>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29" name="Google Shape;229;p21"/>
            <p:cNvSpPr/>
            <p:nvPr/>
          </p:nvSpPr>
          <p:spPr>
            <a:xfrm rot="5400000">
              <a:off x="784854" y="353404"/>
              <a:ext cx="94800" cy="81900"/>
            </a:xfrm>
            <a:prstGeom prst="triangle">
              <a:avLst>
                <a:gd fmla="val 50000" name="adj"/>
              </a:avLst>
            </a:prstGeom>
            <a:solidFill>
              <a:srgbClr val="323F4F"/>
            </a:solidFill>
            <a:ln cap="flat" cmpd="sng" w="38100">
              <a:solidFill>
                <a:srgbClr val="323F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30" name="Google Shape;230;p21"/>
            <p:cNvSpPr/>
            <p:nvPr/>
          </p:nvSpPr>
          <p:spPr>
            <a:xfrm>
              <a:off x="1168925" y="232388"/>
              <a:ext cx="10676100" cy="324000"/>
            </a:xfrm>
            <a:prstGeom prst="roundRect">
              <a:avLst>
                <a:gd fmla="val 12644" name="adj"/>
              </a:avLst>
            </a:prstGeom>
            <a:solidFill>
              <a:schemeClr val="lt1"/>
            </a:solidFill>
            <a:ln cap="flat" cmpd="sng" w="28575">
              <a:solidFill>
                <a:srgbClr val="323F4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1600">
                  <a:solidFill>
                    <a:srgbClr val="022B41"/>
                  </a:solidFill>
                  <a:latin typeface="Noto Sans JP"/>
                  <a:ea typeface="Noto Sans JP"/>
                  <a:cs typeface="Noto Sans JP"/>
                  <a:sym typeface="Noto Sans JP"/>
                </a:rPr>
                <a:t>Final Design</a:t>
              </a:r>
              <a:endParaRPr b="1" sz="1100" u="none" cap="none" strike="noStrike">
                <a:solidFill>
                  <a:srgbClr val="7F7F7F"/>
                </a:solidFill>
                <a:latin typeface="Noto Sans JP"/>
                <a:ea typeface="Noto Sans JP"/>
                <a:cs typeface="Noto Sans JP"/>
                <a:sym typeface="Noto Sans JP"/>
              </a:endParaRPr>
            </a:p>
          </p:txBody>
        </p:sp>
        <p:sp>
          <p:nvSpPr>
            <p:cNvPr id="231" name="Google Shape;231;p21"/>
            <p:cNvSpPr/>
            <p:nvPr/>
          </p:nvSpPr>
          <p:spPr>
            <a:xfrm>
              <a:off x="173966" y="6625611"/>
              <a:ext cx="11844000" cy="80100"/>
            </a:xfrm>
            <a:prstGeom prst="round2SameRect">
              <a:avLst>
                <a:gd fmla="val 0" name="adj1"/>
                <a:gd fmla="val 50000" name="adj2"/>
              </a:avLst>
            </a:prstGeom>
            <a:solidFill>
              <a:srgbClr val="0185E9"/>
            </a:solidFill>
            <a:ln cap="flat" cmpd="sng" w="2857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32" name="Google Shape;232;p21"/>
            <p:cNvCxnSpPr/>
            <p:nvPr/>
          </p:nvCxnSpPr>
          <p:spPr>
            <a:xfrm>
              <a:off x="173966" y="632132"/>
              <a:ext cx="11844000" cy="0"/>
            </a:xfrm>
            <a:prstGeom prst="straightConnector1">
              <a:avLst/>
            </a:prstGeom>
            <a:noFill/>
            <a:ln cap="flat" cmpd="sng" w="28575">
              <a:solidFill>
                <a:srgbClr val="323F4F"/>
              </a:solidFill>
              <a:prstDash val="solid"/>
              <a:miter lim="800000"/>
              <a:headEnd len="sm" w="sm" type="none"/>
              <a:tailEnd len="sm" w="sm" type="none"/>
            </a:ln>
          </p:spPr>
        </p:cxnSp>
        <p:sp>
          <p:nvSpPr>
            <p:cNvPr id="233" name="Google Shape;233;p21"/>
            <p:cNvSpPr/>
            <p:nvPr/>
          </p:nvSpPr>
          <p:spPr>
            <a:xfrm>
              <a:off x="11556206" y="294662"/>
              <a:ext cx="200700" cy="201000"/>
            </a:xfrm>
            <a:prstGeom prst="ellipse">
              <a:avLst/>
            </a:prstGeom>
            <a:solidFill>
              <a:srgbClr val="0185E9"/>
            </a:solidFill>
            <a:ln cap="flat" cmpd="sng" w="22225">
              <a:solidFill>
                <a:srgbClr val="323F4F"/>
              </a:solidFill>
              <a:prstDash val="solid"/>
              <a:miter lim="800000"/>
              <a:headEnd len="sm" w="sm" type="none"/>
              <a:tailEnd len="sm" w="sm" type="none"/>
            </a:ln>
          </p:spPr>
          <p:txBody>
            <a:bodyPr anchorCtr="0" anchor="ctr" bIns="36000" lIns="0" spcFirstLastPara="1" rIns="0" wrap="square" tIns="0">
              <a:noAutofit/>
            </a:bodyPr>
            <a:lstStyle/>
            <a:p>
              <a:pPr indent="0" lvl="0" marL="0" marR="0" rtl="0" algn="ctr">
                <a:spcBef>
                  <a:spcPts val="0"/>
                </a:spcBef>
                <a:spcAft>
                  <a:spcPts val="0"/>
                </a:spcAft>
                <a:buNone/>
              </a:pPr>
              <a:r>
                <a:rPr b="0" i="0" lang="ko-KR" sz="1100" u="none" cap="none" strike="noStrike">
                  <a:solidFill>
                    <a:srgbClr val="FFFFFF"/>
                  </a:solidFill>
                  <a:latin typeface="Malgun Gothic"/>
                  <a:ea typeface="Malgun Gothic"/>
                  <a:cs typeface="Malgun Gothic"/>
                  <a:sym typeface="Malgun Gothic"/>
                </a:rPr>
                <a:t>★</a:t>
              </a:r>
              <a:endParaRPr/>
            </a:p>
          </p:txBody>
        </p:sp>
      </p:grpSp>
      <p:sp>
        <p:nvSpPr>
          <p:cNvPr id="234" name="Google Shape;234;p21"/>
          <p:cNvSpPr/>
          <p:nvPr/>
        </p:nvSpPr>
        <p:spPr>
          <a:xfrm>
            <a:off x="779325" y="1134350"/>
            <a:ext cx="10607400" cy="49965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latin typeface="Noto Sans JP"/>
              <a:ea typeface="Noto Sans JP"/>
              <a:cs typeface="Noto Sans JP"/>
              <a:sym typeface="Noto Sans JP"/>
            </a:endParaRPr>
          </a:p>
        </p:txBody>
      </p:sp>
      <p:sp>
        <p:nvSpPr>
          <p:cNvPr id="235" name="Google Shape;235;p21"/>
          <p:cNvSpPr/>
          <p:nvPr/>
        </p:nvSpPr>
        <p:spPr>
          <a:xfrm>
            <a:off x="779325" y="801850"/>
            <a:ext cx="10439400" cy="843300"/>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2000">
              <a:latin typeface="Noto Sans JP"/>
              <a:ea typeface="Noto Sans JP"/>
              <a:cs typeface="Noto Sans JP"/>
              <a:sym typeface="Noto Sans JP"/>
            </a:endParaRPr>
          </a:p>
        </p:txBody>
      </p:sp>
      <p:pic>
        <p:nvPicPr>
          <p:cNvPr id="236" name="Google Shape;236;p21"/>
          <p:cNvPicPr preferRelativeResize="0"/>
          <p:nvPr/>
        </p:nvPicPr>
        <p:blipFill>
          <a:blip r:embed="rId3">
            <a:alphaModFix/>
          </a:blip>
          <a:stretch>
            <a:fillRect/>
          </a:stretch>
        </p:blipFill>
        <p:spPr>
          <a:xfrm>
            <a:off x="281438" y="1714963"/>
            <a:ext cx="11603174" cy="3354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